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7" r:id="rId3"/>
    <p:sldId id="278" r:id="rId4"/>
    <p:sldId id="281" r:id="rId5"/>
    <p:sldId id="270" r:id="rId6"/>
    <p:sldId id="271" r:id="rId7"/>
    <p:sldId id="279" r:id="rId8"/>
    <p:sldId id="280" r:id="rId9"/>
    <p:sldId id="282" r:id="rId10"/>
    <p:sldId id="284" r:id="rId11"/>
    <p:sldId id="285" r:id="rId12"/>
    <p:sldId id="286" r:id="rId13"/>
    <p:sldId id="287"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E57C31-A1F4-4660-B20C-7EF38649F7E6}">
          <p14:sldIdLst>
            <p14:sldId id="256"/>
            <p14:sldId id="277"/>
            <p14:sldId id="278"/>
            <p14:sldId id="281"/>
            <p14:sldId id="270"/>
            <p14:sldId id="271"/>
            <p14:sldId id="279"/>
            <p14:sldId id="280"/>
            <p14:sldId id="282"/>
            <p14:sldId id="284"/>
            <p14:sldId id="285"/>
            <p14:sldId id="286"/>
            <p14:sldId id="287"/>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B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6344" autoAdjust="0"/>
  </p:normalViewPr>
  <p:slideViewPr>
    <p:cSldViewPr snapToGrid="0">
      <p:cViewPr varScale="1">
        <p:scale>
          <a:sx n="107" d="100"/>
          <a:sy n="107" d="100"/>
        </p:scale>
        <p:origin x="5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8e9091dc050dcf95/MBA/06%20Winter%202018/FIN%20562/iRobot%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e9091dc050dcf95/MBA/06%20Winter%202018/FIN%20562/iRobot%20Mod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'[iRobot v2.xlsx]IRBT'!$U$1</c:f>
              <c:strCache>
                <c:ptCount val="1"/>
                <c:pt idx="0">
                  <c:v>Volume</c:v>
                </c:pt>
              </c:strCache>
            </c:strRef>
          </c:tx>
          <c:spPr>
            <a:solidFill>
              <a:schemeClr val="accent6">
                <a:lumMod val="20000"/>
                <a:lumOff val="80000"/>
              </a:schemeClr>
            </a:solidFill>
            <a:ln>
              <a:noFill/>
            </a:ln>
            <a:effectLst/>
          </c:spPr>
          <c:invertIfNegative val="0"/>
          <c:cat>
            <c:numRef>
              <c:f>'[iRobot v2.xlsx]IRBT'!$S$2:$S$43</c:f>
              <c:numCache>
                <c:formatCode>m/d/yyyy</c:formatCode>
                <c:ptCount val="42"/>
                <c:pt idx="0">
                  <c:v>43116</c:v>
                </c:pt>
                <c:pt idx="1">
                  <c:v>43117</c:v>
                </c:pt>
                <c:pt idx="2">
                  <c:v>43118</c:v>
                </c:pt>
                <c:pt idx="3">
                  <c:v>43119</c:v>
                </c:pt>
                <c:pt idx="4">
                  <c:v>43122</c:v>
                </c:pt>
                <c:pt idx="5">
                  <c:v>43123</c:v>
                </c:pt>
                <c:pt idx="6">
                  <c:v>43124</c:v>
                </c:pt>
                <c:pt idx="7">
                  <c:v>43125</c:v>
                </c:pt>
                <c:pt idx="8">
                  <c:v>43126</c:v>
                </c:pt>
                <c:pt idx="9">
                  <c:v>43129</c:v>
                </c:pt>
                <c:pt idx="10">
                  <c:v>43130</c:v>
                </c:pt>
                <c:pt idx="11">
                  <c:v>43131</c:v>
                </c:pt>
                <c:pt idx="12">
                  <c:v>43132</c:v>
                </c:pt>
                <c:pt idx="13">
                  <c:v>43133</c:v>
                </c:pt>
                <c:pt idx="14">
                  <c:v>43136</c:v>
                </c:pt>
                <c:pt idx="15">
                  <c:v>43137</c:v>
                </c:pt>
                <c:pt idx="16">
                  <c:v>43138</c:v>
                </c:pt>
                <c:pt idx="17">
                  <c:v>43139</c:v>
                </c:pt>
                <c:pt idx="18">
                  <c:v>43140</c:v>
                </c:pt>
                <c:pt idx="19">
                  <c:v>43143</c:v>
                </c:pt>
                <c:pt idx="20">
                  <c:v>43144</c:v>
                </c:pt>
                <c:pt idx="21">
                  <c:v>43145</c:v>
                </c:pt>
                <c:pt idx="22">
                  <c:v>43146</c:v>
                </c:pt>
                <c:pt idx="23">
                  <c:v>43147</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numCache>
            </c:numRef>
          </c:cat>
          <c:val>
            <c:numRef>
              <c:f>'[iRobot v2.xlsx]IRBT'!$U$2:$U$43</c:f>
              <c:numCache>
                <c:formatCode>#,##0,,"M"</c:formatCode>
                <c:ptCount val="42"/>
                <c:pt idx="0">
                  <c:v>1273000</c:v>
                </c:pt>
                <c:pt idx="1">
                  <c:v>855200</c:v>
                </c:pt>
                <c:pt idx="2">
                  <c:v>614100</c:v>
                </c:pt>
                <c:pt idx="3">
                  <c:v>990900</c:v>
                </c:pt>
                <c:pt idx="4">
                  <c:v>765200</c:v>
                </c:pt>
                <c:pt idx="5">
                  <c:v>821800</c:v>
                </c:pt>
                <c:pt idx="6">
                  <c:v>1111000</c:v>
                </c:pt>
                <c:pt idx="7">
                  <c:v>764600</c:v>
                </c:pt>
                <c:pt idx="8">
                  <c:v>547100</c:v>
                </c:pt>
                <c:pt idx="9">
                  <c:v>571000</c:v>
                </c:pt>
                <c:pt idx="10">
                  <c:v>1820500</c:v>
                </c:pt>
                <c:pt idx="11">
                  <c:v>629900</c:v>
                </c:pt>
                <c:pt idx="12">
                  <c:v>505100</c:v>
                </c:pt>
                <c:pt idx="13">
                  <c:v>753400</c:v>
                </c:pt>
                <c:pt idx="14">
                  <c:v>1390900</c:v>
                </c:pt>
                <c:pt idx="15">
                  <c:v>1386600</c:v>
                </c:pt>
                <c:pt idx="16">
                  <c:v>1638100</c:v>
                </c:pt>
                <c:pt idx="17">
                  <c:v>10212600</c:v>
                </c:pt>
                <c:pt idx="18">
                  <c:v>5706300</c:v>
                </c:pt>
                <c:pt idx="19">
                  <c:v>2333600</c:v>
                </c:pt>
                <c:pt idx="20">
                  <c:v>2229000</c:v>
                </c:pt>
                <c:pt idx="21">
                  <c:v>1528500</c:v>
                </c:pt>
                <c:pt idx="22">
                  <c:v>934900</c:v>
                </c:pt>
                <c:pt idx="23">
                  <c:v>646371</c:v>
                </c:pt>
                <c:pt idx="24">
                  <c:v>1052800</c:v>
                </c:pt>
                <c:pt idx="25">
                  <c:v>732600</c:v>
                </c:pt>
                <c:pt idx="26">
                  <c:v>894900</c:v>
                </c:pt>
                <c:pt idx="27">
                  <c:v>1101600</c:v>
                </c:pt>
                <c:pt idx="28">
                  <c:v>905200</c:v>
                </c:pt>
                <c:pt idx="29">
                  <c:v>898400</c:v>
                </c:pt>
                <c:pt idx="30">
                  <c:v>777900</c:v>
                </c:pt>
                <c:pt idx="31">
                  <c:v>1246400</c:v>
                </c:pt>
                <c:pt idx="32">
                  <c:v>585200</c:v>
                </c:pt>
                <c:pt idx="33">
                  <c:v>693500</c:v>
                </c:pt>
                <c:pt idx="34">
                  <c:v>768700</c:v>
                </c:pt>
                <c:pt idx="35">
                  <c:v>552300</c:v>
                </c:pt>
                <c:pt idx="36">
                  <c:v>779200</c:v>
                </c:pt>
                <c:pt idx="37">
                  <c:v>766700</c:v>
                </c:pt>
                <c:pt idx="38">
                  <c:v>788400</c:v>
                </c:pt>
                <c:pt idx="39">
                  <c:v>762200</c:v>
                </c:pt>
                <c:pt idx="40">
                  <c:v>459700</c:v>
                </c:pt>
                <c:pt idx="41">
                  <c:v>235993</c:v>
                </c:pt>
              </c:numCache>
            </c:numRef>
          </c:val>
          <c:extLst>
            <c:ext xmlns:c16="http://schemas.microsoft.com/office/drawing/2014/chart" uri="{C3380CC4-5D6E-409C-BE32-E72D297353CC}">
              <c16:uniqueId val="{00000000-6536-4243-A9D1-8E2D3C2B3D29}"/>
            </c:ext>
          </c:extLst>
        </c:ser>
        <c:dLbls>
          <c:showLegendKey val="0"/>
          <c:showVal val="0"/>
          <c:showCatName val="0"/>
          <c:showSerName val="0"/>
          <c:showPercent val="0"/>
          <c:showBubbleSize val="0"/>
        </c:dLbls>
        <c:gapWidth val="75"/>
        <c:axId val="293652112"/>
        <c:axId val="294494080"/>
      </c:barChart>
      <c:lineChart>
        <c:grouping val="standard"/>
        <c:varyColors val="0"/>
        <c:ser>
          <c:idx val="0"/>
          <c:order val="0"/>
          <c:tx>
            <c:strRef>
              <c:f>'[iRobot v2.xlsx]IRBT'!$T$1</c:f>
              <c:strCache>
                <c:ptCount val="1"/>
                <c:pt idx="0">
                  <c:v>Close Price</c:v>
                </c:pt>
              </c:strCache>
            </c:strRef>
          </c:tx>
          <c:spPr>
            <a:ln w="50800" cap="rnd">
              <a:solidFill>
                <a:srgbClr val="00B050"/>
              </a:solidFill>
              <a:round/>
            </a:ln>
            <a:effectLst/>
          </c:spPr>
          <c:marker>
            <c:symbol val="circle"/>
            <c:size val="9"/>
            <c:spPr>
              <a:solidFill>
                <a:srgbClr val="00B050"/>
              </a:solidFill>
              <a:ln w="9525">
                <a:solidFill>
                  <a:srgbClr val="00B050"/>
                </a:solidFill>
              </a:ln>
              <a:effectLst/>
            </c:spPr>
          </c:marker>
          <c:cat>
            <c:numRef>
              <c:f>'[iRobot v2.xlsx]IRBT'!$S$2:$S$43</c:f>
              <c:numCache>
                <c:formatCode>m/d/yyyy</c:formatCode>
                <c:ptCount val="42"/>
                <c:pt idx="0">
                  <c:v>43116</c:v>
                </c:pt>
                <c:pt idx="1">
                  <c:v>43117</c:v>
                </c:pt>
                <c:pt idx="2">
                  <c:v>43118</c:v>
                </c:pt>
                <c:pt idx="3">
                  <c:v>43119</c:v>
                </c:pt>
                <c:pt idx="4">
                  <c:v>43122</c:v>
                </c:pt>
                <c:pt idx="5">
                  <c:v>43123</c:v>
                </c:pt>
                <c:pt idx="6">
                  <c:v>43124</c:v>
                </c:pt>
                <c:pt idx="7">
                  <c:v>43125</c:v>
                </c:pt>
                <c:pt idx="8">
                  <c:v>43126</c:v>
                </c:pt>
                <c:pt idx="9">
                  <c:v>43129</c:v>
                </c:pt>
                <c:pt idx="10">
                  <c:v>43130</c:v>
                </c:pt>
                <c:pt idx="11">
                  <c:v>43131</c:v>
                </c:pt>
                <c:pt idx="12">
                  <c:v>43132</c:v>
                </c:pt>
                <c:pt idx="13">
                  <c:v>43133</c:v>
                </c:pt>
                <c:pt idx="14">
                  <c:v>43136</c:v>
                </c:pt>
                <c:pt idx="15">
                  <c:v>43137</c:v>
                </c:pt>
                <c:pt idx="16">
                  <c:v>43138</c:v>
                </c:pt>
                <c:pt idx="17">
                  <c:v>43139</c:v>
                </c:pt>
                <c:pt idx="18">
                  <c:v>43140</c:v>
                </c:pt>
                <c:pt idx="19">
                  <c:v>43143</c:v>
                </c:pt>
                <c:pt idx="20">
                  <c:v>43144</c:v>
                </c:pt>
                <c:pt idx="21">
                  <c:v>43145</c:v>
                </c:pt>
                <c:pt idx="22">
                  <c:v>43146</c:v>
                </c:pt>
                <c:pt idx="23">
                  <c:v>43147</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numCache>
            </c:numRef>
          </c:cat>
          <c:val>
            <c:numRef>
              <c:f>'[iRobot v2.xlsx]IRBT'!$T$2:$T$43</c:f>
              <c:numCache>
                <c:formatCode>"$"#,##0_);[Red]\("$"#,##0\)</c:formatCode>
                <c:ptCount val="42"/>
                <c:pt idx="0">
                  <c:v>85.690002000000007</c:v>
                </c:pt>
                <c:pt idx="1">
                  <c:v>88.089995999999999</c:v>
                </c:pt>
                <c:pt idx="2">
                  <c:v>86.220000999999996</c:v>
                </c:pt>
                <c:pt idx="3">
                  <c:v>88.790001000000004</c:v>
                </c:pt>
                <c:pt idx="4">
                  <c:v>89.940002000000007</c:v>
                </c:pt>
                <c:pt idx="5">
                  <c:v>91.639999000000003</c:v>
                </c:pt>
                <c:pt idx="6">
                  <c:v>93.510002</c:v>
                </c:pt>
                <c:pt idx="7">
                  <c:v>92.660004000000001</c:v>
                </c:pt>
                <c:pt idx="8">
                  <c:v>94.360000999999997</c:v>
                </c:pt>
                <c:pt idx="9">
                  <c:v>93.449996999999996</c:v>
                </c:pt>
                <c:pt idx="10">
                  <c:v>88.610000999999997</c:v>
                </c:pt>
                <c:pt idx="11">
                  <c:v>88.75</c:v>
                </c:pt>
                <c:pt idx="12">
                  <c:v>89.910004000000001</c:v>
                </c:pt>
                <c:pt idx="13">
                  <c:v>88.620002999999997</c:v>
                </c:pt>
                <c:pt idx="14">
                  <c:v>81.919998000000007</c:v>
                </c:pt>
                <c:pt idx="15">
                  <c:v>87.089995999999999</c:v>
                </c:pt>
                <c:pt idx="16">
                  <c:v>88.040001000000004</c:v>
                </c:pt>
                <c:pt idx="17">
                  <c:v>59.799999</c:v>
                </c:pt>
                <c:pt idx="18">
                  <c:v>57.900002000000001</c:v>
                </c:pt>
                <c:pt idx="19">
                  <c:v>61.580002</c:v>
                </c:pt>
                <c:pt idx="20">
                  <c:v>64.529999000000004</c:v>
                </c:pt>
                <c:pt idx="21">
                  <c:v>64.360000999999997</c:v>
                </c:pt>
                <c:pt idx="22">
                  <c:v>65.949996999999996</c:v>
                </c:pt>
                <c:pt idx="23">
                  <c:v>66.410004000000001</c:v>
                </c:pt>
                <c:pt idx="24">
                  <c:v>65.279999000000004</c:v>
                </c:pt>
                <c:pt idx="25">
                  <c:v>65.739998</c:v>
                </c:pt>
                <c:pt idx="26">
                  <c:v>65.029999000000004</c:v>
                </c:pt>
                <c:pt idx="27">
                  <c:v>68.510002</c:v>
                </c:pt>
                <c:pt idx="28">
                  <c:v>69.620002999999997</c:v>
                </c:pt>
                <c:pt idx="29">
                  <c:v>68.940002000000007</c:v>
                </c:pt>
                <c:pt idx="30">
                  <c:v>67.949996999999996</c:v>
                </c:pt>
                <c:pt idx="31">
                  <c:v>65.650002000000001</c:v>
                </c:pt>
                <c:pt idx="32">
                  <c:v>67.389999000000003</c:v>
                </c:pt>
                <c:pt idx="33">
                  <c:v>68.529999000000004</c:v>
                </c:pt>
                <c:pt idx="34">
                  <c:v>68.669998000000007</c:v>
                </c:pt>
                <c:pt idx="35">
                  <c:v>69.279999000000004</c:v>
                </c:pt>
                <c:pt idx="36">
                  <c:v>66.930000000000007</c:v>
                </c:pt>
                <c:pt idx="37">
                  <c:v>68.410004000000001</c:v>
                </c:pt>
                <c:pt idx="38">
                  <c:v>70.269997000000004</c:v>
                </c:pt>
                <c:pt idx="39">
                  <c:v>69.120002999999997</c:v>
                </c:pt>
                <c:pt idx="40">
                  <c:v>69.569999999999993</c:v>
                </c:pt>
                <c:pt idx="41">
                  <c:v>69.470000999999996</c:v>
                </c:pt>
              </c:numCache>
            </c:numRef>
          </c:val>
          <c:smooth val="0"/>
          <c:extLst>
            <c:ext xmlns:c16="http://schemas.microsoft.com/office/drawing/2014/chart" uri="{C3380CC4-5D6E-409C-BE32-E72D297353CC}">
              <c16:uniqueId val="{00000001-6536-4243-A9D1-8E2D3C2B3D29}"/>
            </c:ext>
          </c:extLst>
        </c:ser>
        <c:ser>
          <c:idx val="2"/>
          <c:order val="2"/>
          <c:tx>
            <c:strRef>
              <c:f>'[iRobot v2.xlsx]IRBT'!$V$1</c:f>
              <c:strCache>
                <c:ptCount val="1"/>
                <c:pt idx="0">
                  <c:v>S&amp;P 500 Benchmark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'[iRobot v2.xlsx]IRBT'!$S$2:$S$43</c:f>
              <c:numCache>
                <c:formatCode>m/d/yyyy</c:formatCode>
                <c:ptCount val="42"/>
                <c:pt idx="0">
                  <c:v>43116</c:v>
                </c:pt>
                <c:pt idx="1">
                  <c:v>43117</c:v>
                </c:pt>
                <c:pt idx="2">
                  <c:v>43118</c:v>
                </c:pt>
                <c:pt idx="3">
                  <c:v>43119</c:v>
                </c:pt>
                <c:pt idx="4">
                  <c:v>43122</c:v>
                </c:pt>
                <c:pt idx="5">
                  <c:v>43123</c:v>
                </c:pt>
                <c:pt idx="6">
                  <c:v>43124</c:v>
                </c:pt>
                <c:pt idx="7">
                  <c:v>43125</c:v>
                </c:pt>
                <c:pt idx="8">
                  <c:v>43126</c:v>
                </c:pt>
                <c:pt idx="9">
                  <c:v>43129</c:v>
                </c:pt>
                <c:pt idx="10">
                  <c:v>43130</c:v>
                </c:pt>
                <c:pt idx="11">
                  <c:v>43131</c:v>
                </c:pt>
                <c:pt idx="12">
                  <c:v>43132</c:v>
                </c:pt>
                <c:pt idx="13">
                  <c:v>43133</c:v>
                </c:pt>
                <c:pt idx="14">
                  <c:v>43136</c:v>
                </c:pt>
                <c:pt idx="15">
                  <c:v>43137</c:v>
                </c:pt>
                <c:pt idx="16">
                  <c:v>43138</c:v>
                </c:pt>
                <c:pt idx="17">
                  <c:v>43139</c:v>
                </c:pt>
                <c:pt idx="18">
                  <c:v>43140</c:v>
                </c:pt>
                <c:pt idx="19">
                  <c:v>43143</c:v>
                </c:pt>
                <c:pt idx="20">
                  <c:v>43144</c:v>
                </c:pt>
                <c:pt idx="21">
                  <c:v>43145</c:v>
                </c:pt>
                <c:pt idx="22">
                  <c:v>43146</c:v>
                </c:pt>
                <c:pt idx="23">
                  <c:v>43147</c:v>
                </c:pt>
                <c:pt idx="24">
                  <c:v>43151</c:v>
                </c:pt>
                <c:pt idx="25">
                  <c:v>43152</c:v>
                </c:pt>
                <c:pt idx="26">
                  <c:v>43153</c:v>
                </c:pt>
                <c:pt idx="27">
                  <c:v>43154</c:v>
                </c:pt>
                <c:pt idx="28">
                  <c:v>43157</c:v>
                </c:pt>
                <c:pt idx="29">
                  <c:v>43158</c:v>
                </c:pt>
                <c:pt idx="30">
                  <c:v>43159</c:v>
                </c:pt>
                <c:pt idx="31">
                  <c:v>43160</c:v>
                </c:pt>
                <c:pt idx="32">
                  <c:v>43161</c:v>
                </c:pt>
                <c:pt idx="33">
                  <c:v>43164</c:v>
                </c:pt>
                <c:pt idx="34">
                  <c:v>43165</c:v>
                </c:pt>
                <c:pt idx="35">
                  <c:v>43166</c:v>
                </c:pt>
                <c:pt idx="36">
                  <c:v>43167</c:v>
                </c:pt>
                <c:pt idx="37">
                  <c:v>43168</c:v>
                </c:pt>
                <c:pt idx="38">
                  <c:v>43171</c:v>
                </c:pt>
                <c:pt idx="39">
                  <c:v>43172</c:v>
                </c:pt>
                <c:pt idx="40">
                  <c:v>43173</c:v>
                </c:pt>
                <c:pt idx="41">
                  <c:v>43174</c:v>
                </c:pt>
              </c:numCache>
            </c:numRef>
          </c:cat>
          <c:val>
            <c:numRef>
              <c:f>'[iRobot v2.xlsx]IRBT'!$V$2:$V$43</c:f>
              <c:numCache>
                <c:formatCode>"$"#,##0_);[Red]\("$"#,##0\)</c:formatCode>
                <c:ptCount val="42"/>
                <c:pt idx="0">
                  <c:v>85.690002000000007</c:v>
                </c:pt>
                <c:pt idx="1">
                  <c:v>86.496777795714905</c:v>
                </c:pt>
                <c:pt idx="2">
                  <c:v>86.356965270713147</c:v>
                </c:pt>
                <c:pt idx="3">
                  <c:v>86.735660881563902</c:v>
                </c:pt>
                <c:pt idx="4">
                  <c:v>87.435333739450797</c:v>
                </c:pt>
                <c:pt idx="5">
                  <c:v>87.625450107445872</c:v>
                </c:pt>
                <c:pt idx="6">
                  <c:v>87.576381976771486</c:v>
                </c:pt>
                <c:pt idx="7">
                  <c:v>87.629157336993075</c:v>
                </c:pt>
                <c:pt idx="8">
                  <c:v>88.666791403130645</c:v>
                </c:pt>
                <c:pt idx="9">
                  <c:v>88.069888835810644</c:v>
                </c:pt>
                <c:pt idx="10">
                  <c:v>87.110031375844542</c:v>
                </c:pt>
                <c:pt idx="11">
                  <c:v>87.152626908477473</c:v>
                </c:pt>
                <c:pt idx="12">
                  <c:v>87.096144287845235</c:v>
                </c:pt>
                <c:pt idx="13">
                  <c:v>85.248961557670953</c:v>
                </c:pt>
                <c:pt idx="14">
                  <c:v>81.755525179584097</c:v>
                </c:pt>
                <c:pt idx="15">
                  <c:v>83.181416828001645</c:v>
                </c:pt>
                <c:pt idx="16">
                  <c:v>82.765377600758995</c:v>
                </c:pt>
                <c:pt idx="17">
                  <c:v>79.658661648949234</c:v>
                </c:pt>
                <c:pt idx="18">
                  <c:v>80.848450610530563</c:v>
                </c:pt>
                <c:pt idx="19">
                  <c:v>81.973423223405334</c:v>
                </c:pt>
                <c:pt idx="20">
                  <c:v>82.187614006815906</c:v>
                </c:pt>
                <c:pt idx="21">
                  <c:v>83.289130091298119</c:v>
                </c:pt>
                <c:pt idx="22">
                  <c:v>84.294355983082426</c:v>
                </c:pt>
                <c:pt idx="23">
                  <c:v>84.399605290705097</c:v>
                </c:pt>
                <c:pt idx="24">
                  <c:v>83.833257298396532</c:v>
                </c:pt>
                <c:pt idx="25">
                  <c:v>83.372467526358633</c:v>
                </c:pt>
                <c:pt idx="26">
                  <c:v>83.453634887874841</c:v>
                </c:pt>
                <c:pt idx="27">
                  <c:v>84.791261159020777</c:v>
                </c:pt>
                <c:pt idx="28">
                  <c:v>85.788153322730764</c:v>
                </c:pt>
                <c:pt idx="29">
                  <c:v>84.6980528090196</c:v>
                </c:pt>
                <c:pt idx="30">
                  <c:v>83.758261122101317</c:v>
                </c:pt>
                <c:pt idx="31">
                  <c:v>82.642232593632812</c:v>
                </c:pt>
                <c:pt idx="32">
                  <c:v>83.061361163399695</c:v>
                </c:pt>
                <c:pt idx="33">
                  <c:v>83.97769629106196</c:v>
                </c:pt>
                <c:pt idx="34">
                  <c:v>84.199301564430371</c:v>
                </c:pt>
                <c:pt idx="35">
                  <c:v>84.158559662002787</c:v>
                </c:pt>
                <c:pt idx="36">
                  <c:v>84.534165899465819</c:v>
                </c:pt>
                <c:pt idx="37">
                  <c:v>86.003270905812258</c:v>
                </c:pt>
                <c:pt idx="38">
                  <c:v>85.893704043173926</c:v>
                </c:pt>
                <c:pt idx="39">
                  <c:v>85.34711288040171</c:v>
                </c:pt>
                <c:pt idx="40">
                  <c:v>84.858541432537663</c:v>
                </c:pt>
                <c:pt idx="41">
                  <c:v>84.783854230617393</c:v>
                </c:pt>
              </c:numCache>
            </c:numRef>
          </c:val>
          <c:smooth val="0"/>
          <c:extLst>
            <c:ext xmlns:c16="http://schemas.microsoft.com/office/drawing/2014/chart" uri="{C3380CC4-5D6E-409C-BE32-E72D297353CC}">
              <c16:uniqueId val="{00000002-6536-4243-A9D1-8E2D3C2B3D29}"/>
            </c:ext>
          </c:extLst>
        </c:ser>
        <c:dLbls>
          <c:showLegendKey val="0"/>
          <c:showVal val="0"/>
          <c:showCatName val="0"/>
          <c:showSerName val="0"/>
          <c:showPercent val="0"/>
          <c:showBubbleSize val="0"/>
        </c:dLbls>
        <c:marker val="1"/>
        <c:smooth val="0"/>
        <c:axId val="285539984"/>
        <c:axId val="294487168"/>
      </c:lineChart>
      <c:catAx>
        <c:axId val="285539984"/>
        <c:scaling>
          <c:orientation val="minMax"/>
        </c:scaling>
        <c:delete val="0"/>
        <c:axPos val="b"/>
        <c:numFmt formatCode="m/d;@"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294487168"/>
        <c:crosses val="autoZero"/>
        <c:auto val="0"/>
        <c:lblAlgn val="ctr"/>
        <c:lblOffset val="100"/>
        <c:tickLblSkip val="2"/>
        <c:tickMarkSkip val="1"/>
        <c:noMultiLvlLbl val="1"/>
      </c:catAx>
      <c:valAx>
        <c:axId val="294487168"/>
        <c:scaling>
          <c:orientation val="minMax"/>
          <c:min val="50"/>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285539984"/>
        <c:crosses val="autoZero"/>
        <c:crossBetween val="between"/>
      </c:valAx>
      <c:valAx>
        <c:axId val="294494080"/>
        <c:scaling>
          <c:orientation val="minMax"/>
        </c:scaling>
        <c:delete val="0"/>
        <c:axPos val="r"/>
        <c:numFmt formatCode="#,##0,,&quot;M&quot;"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293652112"/>
        <c:crosses val="max"/>
        <c:crossBetween val="between"/>
      </c:valAx>
      <c:dateAx>
        <c:axId val="293652112"/>
        <c:scaling>
          <c:orientation val="minMax"/>
        </c:scaling>
        <c:delete val="1"/>
        <c:axPos val="b"/>
        <c:numFmt formatCode="m/d/yyyy" sourceLinked="1"/>
        <c:majorTickMark val="out"/>
        <c:minorTickMark val="none"/>
        <c:tickLblPos val="nextTo"/>
        <c:crossAx val="29449408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'[iRobot Model.xlsx]Sheet1'!$J$23</c:f>
              <c:strCache>
                <c:ptCount val="1"/>
                <c:pt idx="0">
                  <c:v>Current</c:v>
                </c:pt>
              </c:strCache>
            </c:strRef>
          </c:tx>
          <c:spPr>
            <a:solidFill>
              <a:srgbClr val="6FBE4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'[iRobot Model.xlsx]Sheet1'!$I$24:$I$26</c:f>
              <c:strCache>
                <c:ptCount val="3"/>
                <c:pt idx="0">
                  <c:v>10% Mix</c:v>
                </c:pt>
                <c:pt idx="1">
                  <c:v>20% Mix</c:v>
                </c:pt>
                <c:pt idx="2">
                  <c:v>30% Mix</c:v>
                </c:pt>
              </c:strCache>
            </c:strRef>
          </c:cat>
          <c:val>
            <c:numRef>
              <c:f>'[iRobot Model.xlsx]Sheet1'!$J$24:$J$26</c:f>
              <c:numCache>
                <c:formatCode>"$"#,##0.0,,</c:formatCode>
                <c:ptCount val="3"/>
                <c:pt idx="0">
                  <c:v>44950000</c:v>
                </c:pt>
                <c:pt idx="1">
                  <c:v>89900000</c:v>
                </c:pt>
                <c:pt idx="2">
                  <c:v>134850000</c:v>
                </c:pt>
              </c:numCache>
            </c:numRef>
          </c:val>
          <c:extLst>
            <c:ext xmlns:c16="http://schemas.microsoft.com/office/drawing/2014/chart" uri="{C3380CC4-5D6E-409C-BE32-E72D297353CC}">
              <c16:uniqueId val="{00000000-3DDE-4913-9404-844F6290817B}"/>
            </c:ext>
          </c:extLst>
        </c:ser>
        <c:ser>
          <c:idx val="1"/>
          <c:order val="1"/>
          <c:tx>
            <c:strRef>
              <c:f>'[iRobot Model.xlsx]Sheet1'!$K$23</c:f>
              <c:strCache>
                <c:ptCount val="1"/>
                <c:pt idx="0">
                  <c:v>Subscription</c:v>
                </c:pt>
              </c:strCache>
            </c:strRef>
          </c:tx>
          <c:spPr>
            <a:solidFill>
              <a:srgbClr val="00B0F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'[iRobot Model.xlsx]Sheet1'!$I$24:$I$26</c:f>
              <c:strCache>
                <c:ptCount val="3"/>
                <c:pt idx="0">
                  <c:v>10% Mix</c:v>
                </c:pt>
                <c:pt idx="1">
                  <c:v>20% Mix</c:v>
                </c:pt>
                <c:pt idx="2">
                  <c:v>30% Mix</c:v>
                </c:pt>
              </c:strCache>
            </c:strRef>
          </c:cat>
          <c:val>
            <c:numRef>
              <c:f>'[iRobot Model.xlsx]Sheet1'!$K$24:$K$26</c:f>
              <c:numCache>
                <c:formatCode>"$"#,##0.0,,</c:formatCode>
                <c:ptCount val="3"/>
                <c:pt idx="0">
                  <c:v>61161636.829977222</c:v>
                </c:pt>
                <c:pt idx="1">
                  <c:v>122323273.65995444</c:v>
                </c:pt>
                <c:pt idx="2">
                  <c:v>183484910.4899317</c:v>
                </c:pt>
              </c:numCache>
            </c:numRef>
          </c:val>
          <c:extLst>
            <c:ext xmlns:c16="http://schemas.microsoft.com/office/drawing/2014/chart" uri="{C3380CC4-5D6E-409C-BE32-E72D297353CC}">
              <c16:uniqueId val="{00000001-3DDE-4913-9404-844F6290817B}"/>
            </c:ext>
          </c:extLst>
        </c:ser>
        <c:dLbls>
          <c:dLblPos val="outEnd"/>
          <c:showLegendKey val="0"/>
          <c:showVal val="1"/>
          <c:showCatName val="0"/>
          <c:showSerName val="0"/>
          <c:showPercent val="0"/>
          <c:showBubbleSize val="0"/>
        </c:dLbls>
        <c:gapWidth val="444"/>
        <c:overlap val="-90"/>
        <c:axId val="1949508735"/>
        <c:axId val="2135659023"/>
      </c:barChart>
      <c:catAx>
        <c:axId val="19495087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2135659023"/>
        <c:crosses val="autoZero"/>
        <c:auto val="1"/>
        <c:lblAlgn val="ctr"/>
        <c:lblOffset val="100"/>
        <c:noMultiLvlLbl val="0"/>
      </c:catAx>
      <c:valAx>
        <c:axId val="2135659023"/>
        <c:scaling>
          <c:orientation val="minMax"/>
        </c:scaling>
        <c:delete val="1"/>
        <c:axPos val="l"/>
        <c:numFmt formatCode="&quot;$&quot;#,##0.0,," sourceLinked="1"/>
        <c:majorTickMark val="none"/>
        <c:minorTickMark val="none"/>
        <c:tickLblPos val="nextTo"/>
        <c:crossAx val="1949508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097C6-FA67-4D77-85A4-6F1A21692D6B}"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7D000-0AE2-4C50-95F2-678A7EA70CC4}" type="slidenum">
              <a:rPr lang="en-US" smtClean="0"/>
              <a:t>‹#›</a:t>
            </a:fld>
            <a:endParaRPr lang="en-US"/>
          </a:p>
        </p:txBody>
      </p:sp>
    </p:spTree>
    <p:extLst>
      <p:ext uri="{BB962C8B-B14F-4D97-AF65-F5344CB8AC3E}">
        <p14:creationId xmlns:p14="http://schemas.microsoft.com/office/powerpoint/2010/main" val="95942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7D000-0AE2-4C50-95F2-678A7EA70CC4}" type="slidenum">
              <a:rPr lang="en-US" smtClean="0"/>
              <a:t>1</a:t>
            </a:fld>
            <a:endParaRPr lang="en-US"/>
          </a:p>
        </p:txBody>
      </p:sp>
    </p:spTree>
    <p:extLst>
      <p:ext uri="{BB962C8B-B14F-4D97-AF65-F5344CB8AC3E}">
        <p14:creationId xmlns:p14="http://schemas.microsoft.com/office/powerpoint/2010/main" val="29753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looking at the revenue stream from a per unit produced basis, instead of a single one time purchase per customer…a single device less the estimate refurb cost could be up to 70% more revenue for the company over three years.</a:t>
            </a:r>
          </a:p>
        </p:txBody>
      </p:sp>
      <p:sp>
        <p:nvSpPr>
          <p:cNvPr id="4" name="Slide Number Placeholder 3"/>
          <p:cNvSpPr>
            <a:spLocks noGrp="1"/>
          </p:cNvSpPr>
          <p:nvPr>
            <p:ph type="sldNum" sz="quarter" idx="10"/>
          </p:nvPr>
        </p:nvSpPr>
        <p:spPr/>
        <p:txBody>
          <a:bodyPr/>
          <a:lstStyle/>
          <a:p>
            <a:fld id="{DC57D000-0AE2-4C50-95F2-678A7EA70CC4}" type="slidenum">
              <a:rPr lang="en-US" smtClean="0"/>
              <a:t>10</a:t>
            </a:fld>
            <a:endParaRPr lang="en-US"/>
          </a:p>
        </p:txBody>
      </p:sp>
    </p:spTree>
    <p:extLst>
      <p:ext uri="{BB962C8B-B14F-4D97-AF65-F5344CB8AC3E}">
        <p14:creationId xmlns:p14="http://schemas.microsoft.com/office/powerpoint/2010/main" val="73647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benefits of this both to our customers and iRobot itself.</a:t>
            </a:r>
          </a:p>
        </p:txBody>
      </p:sp>
      <p:sp>
        <p:nvSpPr>
          <p:cNvPr id="4" name="Slide Number Placeholder 3"/>
          <p:cNvSpPr>
            <a:spLocks noGrp="1"/>
          </p:cNvSpPr>
          <p:nvPr>
            <p:ph type="sldNum" sz="quarter" idx="10"/>
          </p:nvPr>
        </p:nvSpPr>
        <p:spPr/>
        <p:txBody>
          <a:bodyPr/>
          <a:lstStyle/>
          <a:p>
            <a:fld id="{DC57D000-0AE2-4C50-95F2-678A7EA70CC4}" type="slidenum">
              <a:rPr lang="en-US" smtClean="0"/>
              <a:t>11</a:t>
            </a:fld>
            <a:endParaRPr lang="en-US"/>
          </a:p>
        </p:txBody>
      </p:sp>
    </p:spTree>
    <p:extLst>
      <p:ext uri="{BB962C8B-B14F-4D97-AF65-F5344CB8AC3E}">
        <p14:creationId xmlns:p14="http://schemas.microsoft.com/office/powerpoint/2010/main" val="386480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iRobot with over $130M in cash on its balance sheet would be able to smoothly introduce this program without risk to its cashflows from not receiving upfront payments. Then using the current WACC of 9.23%, I was able to calculate the present value of various scenarios. 10% of total units is about where Apple itself is after introducing the program for the past two years. At this level, I expect the delta in earning to be about $15M which using their current forward PE ratio would equate to about $368M of additional market value or $13 per share. As the program expands in the future and customers become more accustomed to the subscription model, I could see up to a 30% mix resulting in an additional $1.1B of market cap.</a:t>
            </a:r>
          </a:p>
          <a:p>
            <a:endParaRPr lang="en-US" dirty="0"/>
          </a:p>
          <a:p>
            <a:endParaRPr lang="en-US" dirty="0"/>
          </a:p>
          <a:p>
            <a:r>
              <a:rPr lang="en-US" dirty="0"/>
              <a:t>NOTES</a:t>
            </a:r>
          </a:p>
          <a:p>
            <a:r>
              <a:rPr lang="en-US" dirty="0"/>
              <a:t>Apple </a:t>
            </a:r>
            <a:r>
              <a:rPr lang="en-US" dirty="0" err="1"/>
              <a:t>iphone</a:t>
            </a:r>
            <a:r>
              <a:rPr lang="en-US" dirty="0"/>
              <a:t> current rate is around 10%: http://www.businessinsider.com/analyst-annual-iphone-sales-17-per-cent-apple-subscription-model-2017-12</a:t>
            </a:r>
          </a:p>
        </p:txBody>
      </p:sp>
      <p:sp>
        <p:nvSpPr>
          <p:cNvPr id="4" name="Slide Number Placeholder 3"/>
          <p:cNvSpPr>
            <a:spLocks noGrp="1"/>
          </p:cNvSpPr>
          <p:nvPr>
            <p:ph type="sldNum" sz="quarter" idx="10"/>
          </p:nvPr>
        </p:nvSpPr>
        <p:spPr/>
        <p:txBody>
          <a:bodyPr/>
          <a:lstStyle/>
          <a:p>
            <a:fld id="{DC57D000-0AE2-4C50-95F2-678A7EA70CC4}" type="slidenum">
              <a:rPr lang="en-US" smtClean="0"/>
              <a:t>12</a:t>
            </a:fld>
            <a:endParaRPr lang="en-US"/>
          </a:p>
        </p:txBody>
      </p:sp>
    </p:spTree>
    <p:extLst>
      <p:ext uri="{BB962C8B-B14F-4D97-AF65-F5344CB8AC3E}">
        <p14:creationId xmlns:p14="http://schemas.microsoft.com/office/powerpoint/2010/main" val="360586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sustainability side, I expect anywhere from 50-150K fewer devices produced compared to our current business model. The refurbishing activities would create 25-150 locally-based jobs that would scale with the program so not requiring an upfront fixed investment. In terms of sustainability messaging we would be diverting 200-600 tons of waste annually and reduce the amount of CO2 from shipping new devices from manufacturing facilities to local markets.</a:t>
            </a:r>
          </a:p>
          <a:p>
            <a:endParaRPr lang="en-US" dirty="0"/>
          </a:p>
          <a:p>
            <a:r>
              <a:rPr lang="en-US" dirty="0"/>
              <a:t>And in the spirit of our founding and aspirations to bring through robotics better lives for ourselves and our customers, this would be making a move towards protecting the planet which our company is a part of. Thank you for listening to this presentation and I would like to now open it up for questions.</a:t>
            </a:r>
          </a:p>
          <a:p>
            <a:endParaRPr lang="en-US" dirty="0"/>
          </a:p>
          <a:p>
            <a:r>
              <a:rPr lang="en-US" dirty="0"/>
              <a:t>NOTES</a:t>
            </a:r>
          </a:p>
          <a:p>
            <a:r>
              <a:rPr lang="en-US" dirty="0"/>
              <a:t>Per ton shipped, 150kg of CO2 for 5K km. China is 10k km away. https://www.freightos.com/portfolio-items/ocean-freight-explained/</a:t>
            </a:r>
          </a:p>
        </p:txBody>
      </p:sp>
      <p:sp>
        <p:nvSpPr>
          <p:cNvPr id="4" name="Slide Number Placeholder 3"/>
          <p:cNvSpPr>
            <a:spLocks noGrp="1"/>
          </p:cNvSpPr>
          <p:nvPr>
            <p:ph type="sldNum" sz="quarter" idx="10"/>
          </p:nvPr>
        </p:nvSpPr>
        <p:spPr/>
        <p:txBody>
          <a:bodyPr/>
          <a:lstStyle/>
          <a:p>
            <a:fld id="{DC57D000-0AE2-4C50-95F2-678A7EA70CC4}" type="slidenum">
              <a:rPr lang="en-US" smtClean="0"/>
              <a:t>13</a:t>
            </a:fld>
            <a:endParaRPr lang="en-US"/>
          </a:p>
        </p:txBody>
      </p:sp>
    </p:spTree>
    <p:extLst>
      <p:ext uri="{BB962C8B-B14F-4D97-AF65-F5344CB8AC3E}">
        <p14:creationId xmlns:p14="http://schemas.microsoft.com/office/powerpoint/2010/main" val="115471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57D000-0AE2-4C50-95F2-678A7EA70CC4}" type="slidenum">
              <a:rPr lang="en-US" smtClean="0"/>
              <a:t>14</a:t>
            </a:fld>
            <a:endParaRPr lang="en-US"/>
          </a:p>
        </p:txBody>
      </p:sp>
    </p:spTree>
    <p:extLst>
      <p:ext uri="{BB962C8B-B14F-4D97-AF65-F5344CB8AC3E}">
        <p14:creationId xmlns:p14="http://schemas.microsoft.com/office/powerpoint/2010/main" val="37714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board of directors and extended audience members, I want to welcome to the final presentation on the health of our business and issues on sustainability. Today I’ll take you through a brief recap about where we are as a company, a financial update since our last meeting, a revisit of our sustainability issues, and finally a proposal.</a:t>
            </a:r>
          </a:p>
        </p:txBody>
      </p:sp>
      <p:sp>
        <p:nvSpPr>
          <p:cNvPr id="4" name="Slide Number Placeholder 3"/>
          <p:cNvSpPr>
            <a:spLocks noGrp="1"/>
          </p:cNvSpPr>
          <p:nvPr>
            <p:ph type="sldNum" sz="quarter" idx="10"/>
          </p:nvPr>
        </p:nvSpPr>
        <p:spPr/>
        <p:txBody>
          <a:bodyPr/>
          <a:lstStyle/>
          <a:p>
            <a:fld id="{DC57D000-0AE2-4C50-95F2-678A7EA70CC4}" type="slidenum">
              <a:rPr lang="en-US" smtClean="0"/>
              <a:t>2</a:t>
            </a:fld>
            <a:endParaRPr lang="en-US"/>
          </a:p>
        </p:txBody>
      </p:sp>
    </p:spTree>
    <p:extLst>
      <p:ext uri="{BB962C8B-B14F-4D97-AF65-F5344CB8AC3E}">
        <p14:creationId xmlns:p14="http://schemas.microsoft.com/office/powerpoint/2010/main" val="260968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recap for the new investors in the room today, iRobot is a company that develops consumer robots with a goal to become a platform as a service company for the smart home. Founded in the early 90’s from MIT research labs, the company originally started developing military grade robots for the US government such as the </a:t>
            </a:r>
            <a:r>
              <a:rPr lang="en-US" dirty="0" err="1"/>
              <a:t>Packbot</a:t>
            </a:r>
            <a:r>
              <a:rPr lang="en-US" dirty="0"/>
              <a:t> pictured here which was used after the big earthquake in Japan at Fukushima. After developing the well-known Roomba line of home robotic vacuum cleaners, the company has since expanded into everything from mopping robots, pool cleaning robots, and even a robotics kit for educators to teach robotics in classrooms. We see a future of using our robots as part of a smart home by providing mapping and sensor data to other smart home providers and building a platform for the future.</a:t>
            </a:r>
          </a:p>
        </p:txBody>
      </p:sp>
      <p:sp>
        <p:nvSpPr>
          <p:cNvPr id="4" name="Slide Number Placeholder 3"/>
          <p:cNvSpPr>
            <a:spLocks noGrp="1"/>
          </p:cNvSpPr>
          <p:nvPr>
            <p:ph type="sldNum" sz="quarter" idx="10"/>
          </p:nvPr>
        </p:nvSpPr>
        <p:spPr/>
        <p:txBody>
          <a:bodyPr/>
          <a:lstStyle/>
          <a:p>
            <a:fld id="{DC57D000-0AE2-4C50-95F2-678A7EA70CC4}" type="slidenum">
              <a:rPr lang="en-US" smtClean="0"/>
              <a:t>3</a:t>
            </a:fld>
            <a:endParaRPr lang="en-US"/>
          </a:p>
        </p:txBody>
      </p:sp>
    </p:spTree>
    <p:extLst>
      <p:ext uri="{BB962C8B-B14F-4D97-AF65-F5344CB8AC3E}">
        <p14:creationId xmlns:p14="http://schemas.microsoft.com/office/powerpoint/2010/main" val="417860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iRobot is not alone in this growing market anymore. The manufacturer of Shark vacuum cleaners called Shark Ninja (formerly Euro-Pro) has come out with very similar looking device at a lower price than most of the Roomba devices at $299 which our company has responded to by introducing a similarly priced vacuum based on older technology. On the other end, Dyson has released a high-end device at $999 that claims to have twice the suction of the our products. Our devices mostly fall into the middle price range from $299 all the way to $899, and investors are seeing risks to our position as the #1 robotic vacuum cleaner manufacturer in the world.</a:t>
            </a:r>
          </a:p>
        </p:txBody>
      </p:sp>
      <p:sp>
        <p:nvSpPr>
          <p:cNvPr id="4" name="Slide Number Placeholder 3"/>
          <p:cNvSpPr>
            <a:spLocks noGrp="1"/>
          </p:cNvSpPr>
          <p:nvPr>
            <p:ph type="sldNum" sz="quarter" idx="10"/>
          </p:nvPr>
        </p:nvSpPr>
        <p:spPr/>
        <p:txBody>
          <a:bodyPr/>
          <a:lstStyle/>
          <a:p>
            <a:fld id="{DC57D000-0AE2-4C50-95F2-678A7EA70CC4}" type="slidenum">
              <a:rPr lang="en-US" smtClean="0"/>
              <a:t>4</a:t>
            </a:fld>
            <a:endParaRPr lang="en-US"/>
          </a:p>
        </p:txBody>
      </p:sp>
    </p:spTree>
    <p:extLst>
      <p:ext uri="{BB962C8B-B14F-4D97-AF65-F5344CB8AC3E}">
        <p14:creationId xmlns:p14="http://schemas.microsoft.com/office/powerpoint/2010/main" val="300976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as such, at the time of our last earnings release in February several analysts voiced their concerns of increasing competition in our sector and our stock price dropped over 30% in one day. It has since recovered somewhat and is again pacing with the S&amp;P 500 (shown in grey) but is still down 30% from our high of $95 to $69 a share today. With 28M shares outstanding and a $1.9B market cap, we are still well positioned as a company to remain a force in the smart home market.</a:t>
            </a:r>
          </a:p>
        </p:txBody>
      </p:sp>
      <p:sp>
        <p:nvSpPr>
          <p:cNvPr id="4" name="Slide Number Placeholder 3"/>
          <p:cNvSpPr>
            <a:spLocks noGrp="1"/>
          </p:cNvSpPr>
          <p:nvPr>
            <p:ph type="sldNum" sz="quarter" idx="10"/>
          </p:nvPr>
        </p:nvSpPr>
        <p:spPr/>
        <p:txBody>
          <a:bodyPr/>
          <a:lstStyle/>
          <a:p>
            <a:fld id="{DC57D000-0AE2-4C50-95F2-678A7EA70CC4}" type="slidenum">
              <a:rPr lang="en-US" smtClean="0"/>
              <a:t>5</a:t>
            </a:fld>
            <a:endParaRPr lang="en-US"/>
          </a:p>
        </p:txBody>
      </p:sp>
    </p:spTree>
    <p:extLst>
      <p:ext uri="{BB962C8B-B14F-4D97-AF65-F5344CB8AC3E}">
        <p14:creationId xmlns:p14="http://schemas.microsoft.com/office/powerpoint/2010/main" val="31108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a:solidFill>
                  <a:schemeClr val="tx1"/>
                </a:solidFill>
                <a:effectLst/>
                <a:latin typeface="+mn-lt"/>
                <a:ea typeface="+mn-ea"/>
                <a:cs typeface="+mn-cs"/>
              </a:rPr>
              <a:t>As discussed in our last meeting, I see four challenges around sustainability that our company will face in the coming years.</a:t>
            </a:r>
          </a:p>
        </p:txBody>
      </p:sp>
      <p:sp>
        <p:nvSpPr>
          <p:cNvPr id="4" name="Slide Number Placeholder 3"/>
          <p:cNvSpPr>
            <a:spLocks noGrp="1"/>
          </p:cNvSpPr>
          <p:nvPr>
            <p:ph type="sldNum" sz="quarter" idx="10"/>
          </p:nvPr>
        </p:nvSpPr>
        <p:spPr/>
        <p:txBody>
          <a:bodyPr/>
          <a:lstStyle/>
          <a:p>
            <a:fld id="{DC57D000-0AE2-4C50-95F2-678A7EA70CC4}" type="slidenum">
              <a:rPr lang="en-US" smtClean="0"/>
              <a:t>6</a:t>
            </a:fld>
            <a:endParaRPr lang="en-US"/>
          </a:p>
        </p:txBody>
      </p:sp>
    </p:spTree>
    <p:extLst>
      <p:ext uri="{BB962C8B-B14F-4D97-AF65-F5344CB8AC3E}">
        <p14:creationId xmlns:p14="http://schemas.microsoft.com/office/powerpoint/2010/main" val="264339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a:solidFill>
                  <a:schemeClr val="tx1"/>
                </a:solidFill>
                <a:effectLst/>
                <a:latin typeface="+mn-lt"/>
                <a:ea typeface="+mn-ea"/>
                <a:cs typeface="+mn-cs"/>
              </a:rPr>
              <a:t>The first area is around our manufacturing methods, which like many other consumer electronics companies are located in countries with less developed labor laws and leaves us open to risk of a supply chain disruption if unfavorable worker conditions or other factors result in a closure of our production lines.</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Second is the increasing amount of our products needing repair either through direct-to-consumer parts or in-house repair services. This is where our competition has a perceived advantage over us especially in their warranty terms and e-waste disposal programs.</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Third is our exposure to where we source our materials especially parts used in the circuit boards or batteries of our devices. In addition to company perception being affected if regional conflicts escalate, we run the risk of commodity costs fluctuating and hurting our bottom line.</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Finally is our messaging around our environmental and social stewardship, which right now is underwhelming and in the future may not meet requirements of regulations in countries outside the US.</a:t>
            </a:r>
          </a:p>
        </p:txBody>
      </p:sp>
      <p:sp>
        <p:nvSpPr>
          <p:cNvPr id="4" name="Slide Number Placeholder 3"/>
          <p:cNvSpPr>
            <a:spLocks noGrp="1"/>
          </p:cNvSpPr>
          <p:nvPr>
            <p:ph type="sldNum" sz="quarter" idx="10"/>
          </p:nvPr>
        </p:nvSpPr>
        <p:spPr/>
        <p:txBody>
          <a:bodyPr/>
          <a:lstStyle/>
          <a:p>
            <a:fld id="{DC57D000-0AE2-4C50-95F2-678A7EA70CC4}" type="slidenum">
              <a:rPr lang="en-US" smtClean="0"/>
              <a:t>7</a:t>
            </a:fld>
            <a:endParaRPr lang="en-US"/>
          </a:p>
        </p:txBody>
      </p:sp>
    </p:spTree>
    <p:extLst>
      <p:ext uri="{BB962C8B-B14F-4D97-AF65-F5344CB8AC3E}">
        <p14:creationId xmlns:p14="http://schemas.microsoft.com/office/powerpoint/2010/main" val="25076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do? If we continue to grow under our current business model, these risks will increasingly grow as well. In looking for a different model, I examined a more recently-developed model that exists in the cell phone industry by looking at another high-end consumer device producer: Apple.</a:t>
            </a:r>
          </a:p>
          <a:p>
            <a:endParaRPr lang="en-US" dirty="0"/>
          </a:p>
          <a:p>
            <a:r>
              <a:rPr lang="en-US" dirty="0"/>
              <a:t>Apple at the end of 2015 introduced its annual upgrade program in an attempt to change its relationship with its customers by offering a direct-to-consumer financing/subscription channel outside of the regular carrier’s programs. From a consumer’s perspective, instead of purchasing a phone outright for $699 and potentially signing up for Apple’s extended warranty program, they pay $34.50 a month over the next two years and are entitled to a new phone if they so choose but never outright-owning their current phone.</a:t>
            </a:r>
          </a:p>
          <a:p>
            <a:endParaRPr lang="en-US" dirty="0"/>
          </a:p>
          <a:p>
            <a:r>
              <a:rPr lang="en-US" dirty="0"/>
              <a:t>Likewise, once Apple receives their phone back, they are able to refurbish them and then resell them for 70% of the original sale price directly on their website.</a:t>
            </a:r>
          </a:p>
        </p:txBody>
      </p:sp>
      <p:sp>
        <p:nvSpPr>
          <p:cNvPr id="4" name="Slide Number Placeholder 3"/>
          <p:cNvSpPr>
            <a:spLocks noGrp="1"/>
          </p:cNvSpPr>
          <p:nvPr>
            <p:ph type="sldNum" sz="quarter" idx="10"/>
          </p:nvPr>
        </p:nvSpPr>
        <p:spPr/>
        <p:txBody>
          <a:bodyPr/>
          <a:lstStyle/>
          <a:p>
            <a:fld id="{DC57D000-0AE2-4C50-95F2-678A7EA70CC4}" type="slidenum">
              <a:rPr lang="en-US" smtClean="0"/>
              <a:t>8</a:t>
            </a:fld>
            <a:endParaRPr lang="en-US"/>
          </a:p>
        </p:txBody>
      </p:sp>
    </p:spTree>
    <p:extLst>
      <p:ext uri="{BB962C8B-B14F-4D97-AF65-F5344CB8AC3E}">
        <p14:creationId xmlns:p14="http://schemas.microsoft.com/office/powerpoint/2010/main" val="261510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Mimicking the Apple business model, I believe we’re able to offer a similar subscription model. We release new devices approximately every three years with our older models dropping down to a lower price point, and using this construct I believe we can offer our products for $30 a month and be able to resell them three years later for $499 or 55% of the original price instead of manufacturing additional SKUs.</a:t>
            </a:r>
          </a:p>
        </p:txBody>
      </p:sp>
      <p:sp>
        <p:nvSpPr>
          <p:cNvPr id="4" name="Slide Number Placeholder 3"/>
          <p:cNvSpPr>
            <a:spLocks noGrp="1"/>
          </p:cNvSpPr>
          <p:nvPr>
            <p:ph type="sldNum" sz="quarter" idx="10"/>
          </p:nvPr>
        </p:nvSpPr>
        <p:spPr/>
        <p:txBody>
          <a:bodyPr/>
          <a:lstStyle/>
          <a:p>
            <a:fld id="{DC57D000-0AE2-4C50-95F2-678A7EA70CC4}" type="slidenum">
              <a:rPr lang="en-US" smtClean="0"/>
              <a:t>9</a:t>
            </a:fld>
            <a:endParaRPr lang="en-US"/>
          </a:p>
        </p:txBody>
      </p:sp>
    </p:spTree>
    <p:extLst>
      <p:ext uri="{BB962C8B-B14F-4D97-AF65-F5344CB8AC3E}">
        <p14:creationId xmlns:p14="http://schemas.microsoft.com/office/powerpoint/2010/main" val="312886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BC22-B22D-464E-B917-6CBEDFAB5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30F141-ACDA-4B92-BB62-B441CF753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46DCE-76EE-4576-9703-1A7A5576497B}"/>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24E50D36-DDB9-48A0-ACB5-522D07F31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81618-7430-4514-922B-5640F1A3B6F4}"/>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118596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6A40-84DF-402C-8FE2-1135B9699F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A8FD3-8210-4784-A879-AF6BE98879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9E69C-0DFC-4CE4-A0A5-24DC140BCA5C}"/>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4BC54866-B33B-418D-A96E-33BB075AB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6C22B-7484-48E5-90EF-A2135B8D8E5B}"/>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354162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61D51-6941-4C21-8D88-DDA3DFF27F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51C74D-DCD9-4A60-97AE-640ECC32E1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CD4B3-0C43-46E4-9D3E-123EC369F107}"/>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273AA693-A360-4EC4-A3B1-3E1007A9D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65AD3-2ACB-473F-B5FB-A8F50C20F096}"/>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1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501A-8FA8-48F3-98C5-E1E29E86E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56A81-A3EF-43E9-907B-46AA63C301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9CB27-CE42-4E9D-A168-3A250E8A97F8}"/>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CE87A1A7-9F32-4FED-93BF-8A2BD0450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CD185-485B-482A-BBE4-A201119FD659}"/>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4379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4889-6E8A-4BA2-A9B4-C13C244B3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88710-7A03-4D7D-825F-07C898F94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757D7D-ACF9-40D5-8C81-E8C09EAA6A9E}"/>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5" name="Footer Placeholder 4">
            <a:extLst>
              <a:ext uri="{FF2B5EF4-FFF2-40B4-BE49-F238E27FC236}">
                <a16:creationId xmlns:a16="http://schemas.microsoft.com/office/drawing/2014/main" id="{642E5EA5-B46C-4327-A5C6-E0E17DD96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A05D4-F33D-448E-82BE-55A8BE240B81}"/>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67391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8671-3609-4D37-8B09-F74FAE626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D4C34-20A8-434E-BDB6-CD30E94F18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E0EC6-246B-450F-A35A-3F418AB62F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6CA2F-37BC-45C9-A071-2F7920AD8B5D}"/>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6" name="Footer Placeholder 5">
            <a:extLst>
              <a:ext uri="{FF2B5EF4-FFF2-40B4-BE49-F238E27FC236}">
                <a16:creationId xmlns:a16="http://schemas.microsoft.com/office/drawing/2014/main" id="{C220D4A1-9738-45B6-86B6-3C6814F04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7092D-9993-438E-9827-E1D5E6770139}"/>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81115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E253-FB9F-494F-BF41-19160B70F3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C6E60-0E91-46A7-BA7D-9EE1494E6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4F8B58-2675-49CB-802F-2AF34E3760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0D517-C0A5-4481-8342-67BE0F6E83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42F741-3178-4699-A909-3B4A0375F5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F6070-1271-4F1E-8E68-27E00978DFB4}"/>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8" name="Footer Placeholder 7">
            <a:extLst>
              <a:ext uri="{FF2B5EF4-FFF2-40B4-BE49-F238E27FC236}">
                <a16:creationId xmlns:a16="http://schemas.microsoft.com/office/drawing/2014/main" id="{4EE27035-57AD-4078-8EB8-E98E458511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28E1FB-11F3-436B-8216-8980A65D172C}"/>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21061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5384-9D93-4A78-95D0-B784473773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6804A-B24D-490D-A8E1-99AB64BA50F9}"/>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4" name="Footer Placeholder 3">
            <a:extLst>
              <a:ext uri="{FF2B5EF4-FFF2-40B4-BE49-F238E27FC236}">
                <a16:creationId xmlns:a16="http://schemas.microsoft.com/office/drawing/2014/main" id="{6D81E4FA-A319-415F-ABF7-46ED61CEFF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A08C09-6819-45D5-A70D-1877FF0DFD8D}"/>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349721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CAE10F-AF3C-4E65-9A80-41ADF0718EFE}"/>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3" name="Footer Placeholder 2">
            <a:extLst>
              <a:ext uri="{FF2B5EF4-FFF2-40B4-BE49-F238E27FC236}">
                <a16:creationId xmlns:a16="http://schemas.microsoft.com/office/drawing/2014/main" id="{E853F34D-BD9A-46A6-935F-3564158CB3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15321-ECC0-4B27-94AF-F944E0040EFA}"/>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259789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8FB8-8261-447C-B8D4-E5407FC23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0824-30B5-478E-9AB3-77AC26499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78F5B-4F16-41C9-ABAE-5313F8AD0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0EF97B-1850-4C2C-852E-AAB1DC82998D}"/>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6" name="Footer Placeholder 5">
            <a:extLst>
              <a:ext uri="{FF2B5EF4-FFF2-40B4-BE49-F238E27FC236}">
                <a16:creationId xmlns:a16="http://schemas.microsoft.com/office/drawing/2014/main" id="{4283875C-24DE-4296-914B-2F3540CA5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28416-6243-40C9-B9F2-9F6E2C7EFA64}"/>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36700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4102-C776-46E9-A35C-66867ABAE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4721DD-29B1-4EFE-A9FA-7ABF84574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001E2F-469C-478B-A058-E380F3A17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8443EF-DE8D-47DC-8605-E0DCB003AD22}"/>
              </a:ext>
            </a:extLst>
          </p:cNvPr>
          <p:cNvSpPr>
            <a:spLocks noGrp="1"/>
          </p:cNvSpPr>
          <p:nvPr>
            <p:ph type="dt" sz="half" idx="10"/>
          </p:nvPr>
        </p:nvSpPr>
        <p:spPr/>
        <p:txBody>
          <a:bodyPr/>
          <a:lstStyle/>
          <a:p>
            <a:fld id="{B993EDE6-3587-4C56-B7FC-09762B43A72B}" type="datetimeFigureOut">
              <a:rPr lang="en-US" smtClean="0"/>
              <a:t>3/1/2022</a:t>
            </a:fld>
            <a:endParaRPr lang="en-US"/>
          </a:p>
        </p:txBody>
      </p:sp>
      <p:sp>
        <p:nvSpPr>
          <p:cNvPr id="6" name="Footer Placeholder 5">
            <a:extLst>
              <a:ext uri="{FF2B5EF4-FFF2-40B4-BE49-F238E27FC236}">
                <a16:creationId xmlns:a16="http://schemas.microsoft.com/office/drawing/2014/main" id="{498F469F-7746-4C24-911B-6920B56D04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B81A1-2A2A-4A98-AC4C-2AA5D87DB889}"/>
              </a:ext>
            </a:extLst>
          </p:cNvPr>
          <p:cNvSpPr>
            <a:spLocks noGrp="1"/>
          </p:cNvSpPr>
          <p:nvPr>
            <p:ph type="sldNum" sz="quarter" idx="12"/>
          </p:nvPr>
        </p:nvSpPr>
        <p:spPr/>
        <p:txBody>
          <a:bodyPr/>
          <a:lstStyle/>
          <a:p>
            <a:fld id="{982DBE20-3392-41EE-8813-AF17E1DCB5F1}" type="slidenum">
              <a:rPr lang="en-US" smtClean="0"/>
              <a:t>‹#›</a:t>
            </a:fld>
            <a:endParaRPr lang="en-US"/>
          </a:p>
        </p:txBody>
      </p:sp>
    </p:spTree>
    <p:extLst>
      <p:ext uri="{BB962C8B-B14F-4D97-AF65-F5344CB8AC3E}">
        <p14:creationId xmlns:p14="http://schemas.microsoft.com/office/powerpoint/2010/main" val="148761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DB9E1-A6C9-45E4-81B1-1D78A2350C8B}"/>
              </a:ext>
            </a:extLst>
          </p:cNvPr>
          <p:cNvSpPr>
            <a:spLocks noGrp="1"/>
          </p:cNvSpPr>
          <p:nvPr>
            <p:ph type="title"/>
          </p:nvPr>
        </p:nvSpPr>
        <p:spPr>
          <a:xfrm>
            <a:off x="838200" y="339296"/>
            <a:ext cx="10515600" cy="1146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1592BE-8E82-4A61-81FD-D70BA7D9F396}"/>
              </a:ext>
            </a:extLst>
          </p:cNvPr>
          <p:cNvSpPr>
            <a:spLocks noGrp="1"/>
          </p:cNvSpPr>
          <p:nvPr>
            <p:ph type="body" idx="1"/>
          </p:nvPr>
        </p:nvSpPr>
        <p:spPr>
          <a:xfrm>
            <a:off x="838200" y="1620409"/>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8271B-30B9-4833-BAD2-46C2ADD3A41A}"/>
              </a:ext>
            </a:extLst>
          </p:cNvPr>
          <p:cNvSpPr>
            <a:spLocks noGrp="1"/>
          </p:cNvSpPr>
          <p:nvPr>
            <p:ph type="dt" sz="half" idx="2"/>
          </p:nvPr>
        </p:nvSpPr>
        <p:spPr>
          <a:xfrm>
            <a:off x="9334733" y="6401230"/>
            <a:ext cx="989665" cy="365125"/>
          </a:xfrm>
          <a:prstGeom prst="rect">
            <a:avLst/>
          </a:prstGeom>
        </p:spPr>
        <p:txBody>
          <a:bodyPr vert="horz" lIns="91440" tIns="45720" rIns="91440" bIns="45720" rtlCol="0" anchor="ctr"/>
          <a:lstStyle>
            <a:lvl1pPr algn="r">
              <a:defRPr sz="1200">
                <a:solidFill>
                  <a:schemeClr val="tx1">
                    <a:tint val="75000"/>
                  </a:schemeClr>
                </a:solidFill>
                <a:latin typeface="Segoe UI Light" panose="020B0502040204020203" pitchFamily="34" charset="0"/>
                <a:cs typeface="Segoe UI Light" panose="020B0502040204020203" pitchFamily="34" charset="0"/>
              </a:defRPr>
            </a:lvl1pPr>
          </a:lstStyle>
          <a:p>
            <a:fld id="{B993EDE6-3587-4C56-B7FC-09762B43A72B}" type="datetimeFigureOut">
              <a:rPr lang="en-US" smtClean="0"/>
              <a:pPr/>
              <a:t>3/1/2022</a:t>
            </a:fld>
            <a:endParaRPr lang="en-US"/>
          </a:p>
        </p:txBody>
      </p:sp>
      <p:sp>
        <p:nvSpPr>
          <p:cNvPr id="5" name="Footer Placeholder 4">
            <a:extLst>
              <a:ext uri="{FF2B5EF4-FFF2-40B4-BE49-F238E27FC236}">
                <a16:creationId xmlns:a16="http://schemas.microsoft.com/office/drawing/2014/main" id="{67712FA6-88F3-4478-8A2D-7204FA017C06}"/>
              </a:ext>
            </a:extLst>
          </p:cNvPr>
          <p:cNvSpPr>
            <a:spLocks noGrp="1"/>
          </p:cNvSpPr>
          <p:nvPr>
            <p:ph type="ftr" sz="quarter" idx="3"/>
          </p:nvPr>
        </p:nvSpPr>
        <p:spPr>
          <a:xfrm>
            <a:off x="4038600" y="640123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Light" panose="020B0502040204020203" pitchFamily="34" charset="0"/>
                <a:cs typeface="Segoe UI Light"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CB68B983-0DC6-47DF-A4AF-3457F9D6FD98}"/>
              </a:ext>
            </a:extLst>
          </p:cNvPr>
          <p:cNvSpPr>
            <a:spLocks noGrp="1"/>
          </p:cNvSpPr>
          <p:nvPr>
            <p:ph type="sldNum" sz="quarter" idx="4"/>
          </p:nvPr>
        </p:nvSpPr>
        <p:spPr>
          <a:xfrm>
            <a:off x="10411817" y="6401230"/>
            <a:ext cx="543685" cy="365125"/>
          </a:xfrm>
          <a:prstGeom prst="rect">
            <a:avLst/>
          </a:prstGeom>
        </p:spPr>
        <p:txBody>
          <a:bodyPr vert="horz" lIns="91440" tIns="45720" rIns="91440" bIns="45720" rtlCol="0" anchor="ctr"/>
          <a:lstStyle>
            <a:lvl1pPr algn="r">
              <a:defRPr sz="1200">
                <a:solidFill>
                  <a:schemeClr val="tx1">
                    <a:tint val="75000"/>
                  </a:schemeClr>
                </a:solidFill>
                <a:latin typeface="Segoe UI Light" panose="020B0502040204020203" pitchFamily="34" charset="0"/>
                <a:cs typeface="Segoe UI Light" panose="020B0502040204020203" pitchFamily="34" charset="0"/>
              </a:defRPr>
            </a:lvl1pPr>
          </a:lstStyle>
          <a:p>
            <a:fld id="{982DBE20-3392-41EE-8813-AF17E1DCB5F1}" type="slidenum">
              <a:rPr lang="en-US" smtClean="0"/>
              <a:pPr/>
              <a:t>‹#›</a:t>
            </a:fld>
            <a:endParaRPr lang="en-US"/>
          </a:p>
        </p:txBody>
      </p:sp>
      <p:pic>
        <p:nvPicPr>
          <p:cNvPr id="10" name="Picture 9" descr="A picture containing clipart&#10;&#10;Description generated with very high confidence">
            <a:extLst>
              <a:ext uri="{FF2B5EF4-FFF2-40B4-BE49-F238E27FC236}">
                <a16:creationId xmlns:a16="http://schemas.microsoft.com/office/drawing/2014/main" id="{6E8EE1DA-6AF0-47C2-A421-FA75E1757D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01359" y="6448697"/>
            <a:ext cx="982001" cy="272778"/>
          </a:xfrm>
          <a:prstGeom prst="rect">
            <a:avLst/>
          </a:prstGeom>
        </p:spPr>
      </p:pic>
      <p:cxnSp>
        <p:nvCxnSpPr>
          <p:cNvPr id="12" name="Straight Connector 11">
            <a:extLst>
              <a:ext uri="{FF2B5EF4-FFF2-40B4-BE49-F238E27FC236}">
                <a16:creationId xmlns:a16="http://schemas.microsoft.com/office/drawing/2014/main" id="{E2E032AD-B84E-43D8-B0EA-73FBFF8BB187}"/>
              </a:ext>
            </a:extLst>
          </p:cNvPr>
          <p:cNvCxnSpPr>
            <a:cxnSpLocks/>
          </p:cNvCxnSpPr>
          <p:nvPr userDrawn="1"/>
        </p:nvCxnSpPr>
        <p:spPr>
          <a:xfrm>
            <a:off x="0" y="6271774"/>
            <a:ext cx="12192000" cy="0"/>
          </a:xfrm>
          <a:prstGeom prst="line">
            <a:avLst/>
          </a:prstGeom>
          <a:ln w="76200">
            <a:solidFill>
              <a:srgbClr val="6FBE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B2A8D5-79D4-47C0-8E35-85FD72BCCF20}"/>
              </a:ext>
            </a:extLst>
          </p:cNvPr>
          <p:cNvCxnSpPr>
            <a:cxnSpLocks/>
          </p:cNvCxnSpPr>
          <p:nvPr userDrawn="1"/>
        </p:nvCxnSpPr>
        <p:spPr>
          <a:xfrm>
            <a:off x="0" y="39268"/>
            <a:ext cx="12192000" cy="0"/>
          </a:xfrm>
          <a:prstGeom prst="line">
            <a:avLst/>
          </a:prstGeom>
          <a:ln w="76200">
            <a:solidFill>
              <a:srgbClr val="6FBE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6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F980-4B92-4F00-AA34-DB24F1A15AFC}"/>
              </a:ext>
            </a:extLst>
          </p:cNvPr>
          <p:cNvSpPr>
            <a:spLocks noGrp="1"/>
          </p:cNvSpPr>
          <p:nvPr>
            <p:ph type="ctrTitle"/>
          </p:nvPr>
        </p:nvSpPr>
        <p:spPr>
          <a:xfrm>
            <a:off x="524353" y="640080"/>
            <a:ext cx="9169611" cy="4018341"/>
          </a:xfrm>
          <a:noFill/>
        </p:spPr>
        <p:txBody>
          <a:bodyPr>
            <a:normAutofit/>
          </a:bodyPr>
          <a:lstStyle/>
          <a:p>
            <a:pPr algn="l"/>
            <a:r>
              <a:rPr lang="en-US" dirty="0">
                <a:solidFill>
                  <a:srgbClr val="6FBE43"/>
                </a:solidFill>
                <a:latin typeface="Segoe UI Light" panose="020B0502040204020203" pitchFamily="34" charset="0"/>
                <a:cs typeface="Segoe UI Light" panose="020B0502040204020203" pitchFamily="34" charset="0"/>
              </a:rPr>
              <a:t>Board of Directors Meeting</a:t>
            </a:r>
          </a:p>
        </p:txBody>
      </p:sp>
      <p:pic>
        <p:nvPicPr>
          <p:cNvPr id="11" name="Picture 10" descr="A picture containing clipart&#10;&#10;Description generated with very high confidence">
            <a:extLst>
              <a:ext uri="{FF2B5EF4-FFF2-40B4-BE49-F238E27FC236}">
                <a16:creationId xmlns:a16="http://schemas.microsoft.com/office/drawing/2014/main" id="{5F4090BE-E3BA-46B2-898B-2D7A03F26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54" y="2008313"/>
            <a:ext cx="5957626" cy="1654896"/>
          </a:xfrm>
          <a:prstGeom prst="rect">
            <a:avLst/>
          </a:prstGeom>
        </p:spPr>
      </p:pic>
    </p:spTree>
    <p:extLst>
      <p:ext uri="{BB962C8B-B14F-4D97-AF65-F5344CB8AC3E}">
        <p14:creationId xmlns:p14="http://schemas.microsoft.com/office/powerpoint/2010/main" val="38244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E120-E011-47F3-80A6-EC0172B86D2A}"/>
              </a:ext>
            </a:extLst>
          </p:cNvPr>
          <p:cNvSpPr>
            <a:spLocks noGrp="1"/>
          </p:cNvSpPr>
          <p:nvPr>
            <p:ph type="title"/>
          </p:nvPr>
        </p:nvSpPr>
        <p:spPr>
          <a:xfrm>
            <a:off x="838200" y="339296"/>
            <a:ext cx="10515600" cy="1146176"/>
          </a:xfrm>
        </p:spPr>
        <p:txBody>
          <a:bodyPr>
            <a:normAutofit/>
          </a:bodyPr>
          <a:lstStyle/>
          <a:p>
            <a:r>
              <a:rPr lang="en-US" dirty="0">
                <a:solidFill>
                  <a:srgbClr val="6FBE43"/>
                </a:solidFill>
              </a:rPr>
              <a:t>Proposal</a:t>
            </a:r>
          </a:p>
        </p:txBody>
      </p:sp>
      <p:pic>
        <p:nvPicPr>
          <p:cNvPr id="10" name="Picture 9" descr="A close up of electronics&#10;&#10;Description generated with high confidence">
            <a:extLst>
              <a:ext uri="{FF2B5EF4-FFF2-40B4-BE49-F238E27FC236}">
                <a16:creationId xmlns:a16="http://schemas.microsoft.com/office/drawing/2014/main" id="{542F163D-B3CD-42F1-8EED-6085A4D56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913" y="1853468"/>
            <a:ext cx="1891847" cy="1891847"/>
          </a:xfrm>
          <a:prstGeom prst="rect">
            <a:avLst/>
          </a:prstGeom>
        </p:spPr>
      </p:pic>
      <p:sp>
        <p:nvSpPr>
          <p:cNvPr id="3" name="TextBox 2">
            <a:extLst>
              <a:ext uri="{FF2B5EF4-FFF2-40B4-BE49-F238E27FC236}">
                <a16:creationId xmlns:a16="http://schemas.microsoft.com/office/drawing/2014/main" id="{CA5AF5DB-1284-43F7-A9A0-4C0749580482}"/>
              </a:ext>
            </a:extLst>
          </p:cNvPr>
          <p:cNvSpPr txBox="1"/>
          <p:nvPr/>
        </p:nvSpPr>
        <p:spPr>
          <a:xfrm>
            <a:off x="1822464" y="3664012"/>
            <a:ext cx="659155"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$899</a:t>
            </a:r>
          </a:p>
        </p:txBody>
      </p:sp>
      <p:pic>
        <p:nvPicPr>
          <p:cNvPr id="11" name="Picture 10" descr="A close up of electronics&#10;&#10;Description generated with high confidence">
            <a:extLst>
              <a:ext uri="{FF2B5EF4-FFF2-40B4-BE49-F238E27FC236}">
                <a16:creationId xmlns:a16="http://schemas.microsoft.com/office/drawing/2014/main" id="{16568385-27B9-4F56-A3C3-3E00AF57F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543" y="1853468"/>
            <a:ext cx="1891847" cy="1891847"/>
          </a:xfrm>
          <a:prstGeom prst="rect">
            <a:avLst/>
          </a:prstGeom>
        </p:spPr>
      </p:pic>
      <p:sp>
        <p:nvSpPr>
          <p:cNvPr id="12" name="TextBox 11">
            <a:extLst>
              <a:ext uri="{FF2B5EF4-FFF2-40B4-BE49-F238E27FC236}">
                <a16:creationId xmlns:a16="http://schemas.microsoft.com/office/drawing/2014/main" id="{CEA1B43C-27C6-4FBA-A64A-042AE781C2A7}"/>
              </a:ext>
            </a:extLst>
          </p:cNvPr>
          <p:cNvSpPr txBox="1"/>
          <p:nvPr/>
        </p:nvSpPr>
        <p:spPr>
          <a:xfrm>
            <a:off x="4561023" y="3664012"/>
            <a:ext cx="1078885" cy="646331"/>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$1,080</a:t>
            </a:r>
          </a:p>
          <a:p>
            <a:pPr algn="ctr"/>
            <a:r>
              <a:rPr lang="en-US" dirty="0">
                <a:latin typeface="Segoe UI Light" panose="020B0502040204020203" pitchFamily="34" charset="0"/>
                <a:cs typeface="Segoe UI Light" panose="020B0502040204020203" pitchFamily="34" charset="0"/>
              </a:rPr>
              <a:t>($360/yr.)</a:t>
            </a:r>
          </a:p>
        </p:txBody>
      </p:sp>
      <p:sp>
        <p:nvSpPr>
          <p:cNvPr id="7" name="TextBox 6">
            <a:extLst>
              <a:ext uri="{FF2B5EF4-FFF2-40B4-BE49-F238E27FC236}">
                <a16:creationId xmlns:a16="http://schemas.microsoft.com/office/drawing/2014/main" id="{9C8F9B9B-B72B-4E45-A6FA-3A3099A2C276}"/>
              </a:ext>
            </a:extLst>
          </p:cNvPr>
          <p:cNvSpPr txBox="1"/>
          <p:nvPr/>
        </p:nvSpPr>
        <p:spPr>
          <a:xfrm>
            <a:off x="3406995" y="2652663"/>
            <a:ext cx="435312"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vs.</a:t>
            </a:r>
          </a:p>
        </p:txBody>
      </p:sp>
      <p:pic>
        <p:nvPicPr>
          <p:cNvPr id="13" name="Picture 12">
            <a:extLst>
              <a:ext uri="{FF2B5EF4-FFF2-40B4-BE49-F238E27FC236}">
                <a16:creationId xmlns:a16="http://schemas.microsoft.com/office/drawing/2014/main" id="{AFF84FC9-DB29-4594-802C-76D992309AD6}"/>
              </a:ext>
            </a:extLst>
          </p:cNvPr>
          <p:cNvPicPr>
            <a:picLocks noChangeAspect="1"/>
          </p:cNvPicPr>
          <p:nvPr/>
        </p:nvPicPr>
        <p:blipFill>
          <a:blip r:embed="rId4"/>
          <a:stretch>
            <a:fillRect/>
          </a:stretch>
        </p:blipFill>
        <p:spPr>
          <a:xfrm>
            <a:off x="6817965" y="2269943"/>
            <a:ext cx="1129757" cy="1058896"/>
          </a:xfrm>
          <a:prstGeom prst="rect">
            <a:avLst/>
          </a:prstGeom>
        </p:spPr>
      </p:pic>
      <p:sp>
        <p:nvSpPr>
          <p:cNvPr id="14" name="TextBox 13">
            <a:extLst>
              <a:ext uri="{FF2B5EF4-FFF2-40B4-BE49-F238E27FC236}">
                <a16:creationId xmlns:a16="http://schemas.microsoft.com/office/drawing/2014/main" id="{54F3B27C-3D64-47E5-B674-A5BD6C142E03}"/>
              </a:ext>
            </a:extLst>
          </p:cNvPr>
          <p:cNvSpPr txBox="1"/>
          <p:nvPr/>
        </p:nvSpPr>
        <p:spPr>
          <a:xfrm>
            <a:off x="6771843" y="3656977"/>
            <a:ext cx="1222001" cy="646331"/>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-$50</a:t>
            </a:r>
          </a:p>
          <a:p>
            <a:pPr algn="ctr"/>
            <a:r>
              <a:rPr lang="en-US" dirty="0">
                <a:latin typeface="Segoe UI Light" panose="020B0502040204020203" pitchFamily="34" charset="0"/>
                <a:cs typeface="Segoe UI Light" panose="020B0502040204020203" pitchFamily="34" charset="0"/>
              </a:rPr>
              <a:t>refurb cost</a:t>
            </a:r>
          </a:p>
        </p:txBody>
      </p:sp>
      <p:sp>
        <p:nvSpPr>
          <p:cNvPr id="16" name="TextBox 15">
            <a:extLst>
              <a:ext uri="{FF2B5EF4-FFF2-40B4-BE49-F238E27FC236}">
                <a16:creationId xmlns:a16="http://schemas.microsoft.com/office/drawing/2014/main" id="{82CC743A-432F-4AB1-8AB8-32AC8DA20283}"/>
              </a:ext>
            </a:extLst>
          </p:cNvPr>
          <p:cNvSpPr txBox="1"/>
          <p:nvPr/>
        </p:nvSpPr>
        <p:spPr>
          <a:xfrm>
            <a:off x="9090632" y="3656976"/>
            <a:ext cx="1156792" cy="646331"/>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$499</a:t>
            </a:r>
          </a:p>
          <a:p>
            <a:pPr algn="ctr"/>
            <a:r>
              <a:rPr lang="en-US" dirty="0">
                <a:latin typeface="Segoe UI Light" panose="020B0502040204020203" pitchFamily="34" charset="0"/>
                <a:cs typeface="Segoe UI Light" panose="020B0502040204020203" pitchFamily="34" charset="0"/>
              </a:rPr>
              <a:t>recertified</a:t>
            </a:r>
          </a:p>
        </p:txBody>
      </p:sp>
      <p:pic>
        <p:nvPicPr>
          <p:cNvPr id="17" name="Picture 16" descr="A close up of electronics&#10;&#10;Description generated with high confidence">
            <a:extLst>
              <a:ext uri="{FF2B5EF4-FFF2-40B4-BE49-F238E27FC236}">
                <a16:creationId xmlns:a16="http://schemas.microsoft.com/office/drawing/2014/main" id="{D71C8461-6EEF-44BC-B76B-90ACAD4E4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297" y="1853468"/>
            <a:ext cx="1891847" cy="1891847"/>
          </a:xfrm>
          <a:prstGeom prst="rect">
            <a:avLst/>
          </a:prstGeom>
        </p:spPr>
      </p:pic>
      <p:cxnSp>
        <p:nvCxnSpPr>
          <p:cNvPr id="19" name="Straight Connector 18">
            <a:extLst>
              <a:ext uri="{FF2B5EF4-FFF2-40B4-BE49-F238E27FC236}">
                <a16:creationId xmlns:a16="http://schemas.microsoft.com/office/drawing/2014/main" id="{F88D1107-7424-4731-82DA-703D8B97A885}"/>
              </a:ext>
            </a:extLst>
          </p:cNvPr>
          <p:cNvCxnSpPr/>
          <p:nvPr/>
        </p:nvCxnSpPr>
        <p:spPr>
          <a:xfrm>
            <a:off x="4484595" y="4538382"/>
            <a:ext cx="5923429" cy="0"/>
          </a:xfrm>
          <a:prstGeom prst="line">
            <a:avLst/>
          </a:prstGeom>
          <a:ln w="19050">
            <a:solidFill>
              <a:srgbClr val="6FBE43"/>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15BEF96-F2D8-40ED-9529-8BAE2492AA99}"/>
              </a:ext>
            </a:extLst>
          </p:cNvPr>
          <p:cNvSpPr txBox="1"/>
          <p:nvPr/>
        </p:nvSpPr>
        <p:spPr>
          <a:xfrm>
            <a:off x="6685381" y="4793876"/>
            <a:ext cx="1394933" cy="369332"/>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Up to $1,529</a:t>
            </a:r>
          </a:p>
        </p:txBody>
      </p:sp>
    </p:spTree>
    <p:extLst>
      <p:ext uri="{BB962C8B-B14F-4D97-AF65-F5344CB8AC3E}">
        <p14:creationId xmlns:p14="http://schemas.microsoft.com/office/powerpoint/2010/main" val="34324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7" grpId="0"/>
      <p:bldP spid="14"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E120-E011-47F3-80A6-EC0172B86D2A}"/>
              </a:ext>
            </a:extLst>
          </p:cNvPr>
          <p:cNvSpPr>
            <a:spLocks noGrp="1"/>
          </p:cNvSpPr>
          <p:nvPr>
            <p:ph type="title"/>
          </p:nvPr>
        </p:nvSpPr>
        <p:spPr/>
        <p:txBody>
          <a:bodyPr>
            <a:normAutofit/>
          </a:bodyPr>
          <a:lstStyle/>
          <a:p>
            <a:r>
              <a:rPr lang="en-US" dirty="0">
                <a:solidFill>
                  <a:srgbClr val="6FBE43"/>
                </a:solidFill>
              </a:rPr>
              <a:t>Proposal</a:t>
            </a:r>
          </a:p>
        </p:txBody>
      </p:sp>
      <p:pic>
        <p:nvPicPr>
          <p:cNvPr id="11" name="Picture 10" descr="A close up of electronics&#10;&#10;Description generated with high confidence">
            <a:extLst>
              <a:ext uri="{FF2B5EF4-FFF2-40B4-BE49-F238E27FC236}">
                <a16:creationId xmlns:a16="http://schemas.microsoft.com/office/drawing/2014/main" id="{16568385-27B9-4F56-A3C3-3E00AF57F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578" y="669694"/>
            <a:ext cx="1198372" cy="1198372"/>
          </a:xfrm>
          <a:prstGeom prst="rect">
            <a:avLst/>
          </a:prstGeom>
        </p:spPr>
      </p:pic>
      <p:pic>
        <p:nvPicPr>
          <p:cNvPr id="13" name="Picture 12">
            <a:extLst>
              <a:ext uri="{FF2B5EF4-FFF2-40B4-BE49-F238E27FC236}">
                <a16:creationId xmlns:a16="http://schemas.microsoft.com/office/drawing/2014/main" id="{AFF84FC9-DB29-4594-802C-76D992309AD6}"/>
              </a:ext>
            </a:extLst>
          </p:cNvPr>
          <p:cNvPicPr>
            <a:picLocks noChangeAspect="1"/>
          </p:cNvPicPr>
          <p:nvPr/>
        </p:nvPicPr>
        <p:blipFill>
          <a:blip r:embed="rId4"/>
          <a:stretch>
            <a:fillRect/>
          </a:stretch>
        </p:blipFill>
        <p:spPr>
          <a:xfrm>
            <a:off x="5688412" y="925224"/>
            <a:ext cx="715633" cy="670747"/>
          </a:xfrm>
          <a:prstGeom prst="rect">
            <a:avLst/>
          </a:prstGeom>
        </p:spPr>
      </p:pic>
      <p:pic>
        <p:nvPicPr>
          <p:cNvPr id="17" name="Picture 16" descr="A close up of electronics&#10;&#10;Description generated with high confidence">
            <a:extLst>
              <a:ext uri="{FF2B5EF4-FFF2-40B4-BE49-F238E27FC236}">
                <a16:creationId xmlns:a16="http://schemas.microsoft.com/office/drawing/2014/main" id="{D71C8461-6EEF-44BC-B76B-90ACAD4E4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311" y="669694"/>
            <a:ext cx="1198372" cy="1198372"/>
          </a:xfrm>
          <a:prstGeom prst="rect">
            <a:avLst/>
          </a:prstGeom>
        </p:spPr>
      </p:pic>
      <p:cxnSp>
        <p:nvCxnSpPr>
          <p:cNvPr id="19" name="Straight Connector 18">
            <a:extLst>
              <a:ext uri="{FF2B5EF4-FFF2-40B4-BE49-F238E27FC236}">
                <a16:creationId xmlns:a16="http://schemas.microsoft.com/office/drawing/2014/main" id="{F88D1107-7424-4731-82DA-703D8B97A885}"/>
              </a:ext>
            </a:extLst>
          </p:cNvPr>
          <p:cNvCxnSpPr/>
          <p:nvPr/>
        </p:nvCxnSpPr>
        <p:spPr>
          <a:xfrm>
            <a:off x="2985554" y="1916205"/>
            <a:ext cx="5923429" cy="0"/>
          </a:xfrm>
          <a:prstGeom prst="line">
            <a:avLst/>
          </a:prstGeom>
          <a:ln w="19050">
            <a:solidFill>
              <a:srgbClr val="6FBE4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F1EBB93-7B5D-4A67-A004-844E523ECD4F}"/>
              </a:ext>
            </a:extLst>
          </p:cNvPr>
          <p:cNvSpPr txBox="1"/>
          <p:nvPr/>
        </p:nvSpPr>
        <p:spPr>
          <a:xfrm>
            <a:off x="2417618" y="2084662"/>
            <a:ext cx="1122423" cy="369332"/>
          </a:xfrm>
          <a:prstGeom prst="rect">
            <a:avLst/>
          </a:prstGeom>
          <a:noFill/>
        </p:spPr>
        <p:txBody>
          <a:bodyPr wrap="none" rtlCol="0">
            <a:spAutoFit/>
          </a:bodyPr>
          <a:lstStyle/>
          <a:p>
            <a:r>
              <a:rPr lang="en-US" dirty="0">
                <a:solidFill>
                  <a:srgbClr val="6FBE43"/>
                </a:solidFill>
                <a:latin typeface="Segoe UI Light" panose="020B0502040204020203" pitchFamily="34" charset="0"/>
                <a:cs typeface="Segoe UI Light" panose="020B0502040204020203" pitchFamily="34" charset="0"/>
              </a:rPr>
              <a:t>Customer</a:t>
            </a:r>
          </a:p>
        </p:txBody>
      </p:sp>
      <p:sp>
        <p:nvSpPr>
          <p:cNvPr id="4" name="TextBox 3">
            <a:extLst>
              <a:ext uri="{FF2B5EF4-FFF2-40B4-BE49-F238E27FC236}">
                <a16:creationId xmlns:a16="http://schemas.microsoft.com/office/drawing/2014/main" id="{BFDA79E6-65EF-46DE-A86B-0F7258FE37D1}"/>
              </a:ext>
            </a:extLst>
          </p:cNvPr>
          <p:cNvSpPr txBox="1"/>
          <p:nvPr/>
        </p:nvSpPr>
        <p:spPr>
          <a:xfrm>
            <a:off x="551636" y="2622450"/>
            <a:ext cx="4867836"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Monthly payments instead of upfront make it easier to afford</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Always have the latest model and available technology for increased convenience</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No-hassle repairs for any issues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Don’t need to find proper disposal facilities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Feel good about reducing e-waste through messaging as part of our marketing</a:t>
            </a:r>
          </a:p>
        </p:txBody>
      </p:sp>
      <p:sp>
        <p:nvSpPr>
          <p:cNvPr id="21" name="TextBox 20">
            <a:extLst>
              <a:ext uri="{FF2B5EF4-FFF2-40B4-BE49-F238E27FC236}">
                <a16:creationId xmlns:a16="http://schemas.microsoft.com/office/drawing/2014/main" id="{9E852C40-4B63-4C26-970B-808A1DB5F612}"/>
              </a:ext>
            </a:extLst>
          </p:cNvPr>
          <p:cNvSpPr txBox="1"/>
          <p:nvPr/>
        </p:nvSpPr>
        <p:spPr>
          <a:xfrm>
            <a:off x="6661083" y="2622450"/>
            <a:ext cx="4692717"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Increased customer satisfaction from feeling protected from defects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Higher revenue per unit manufactured</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Decreased likelihood customer switches to competitors after three years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Refurbishing workforce based locally reducing labor risk exposure</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Less revenue risk for material cost fluctuations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Better CSR reputation with tie-in marketing campaign on reducing e-waste</a:t>
            </a:r>
          </a:p>
        </p:txBody>
      </p:sp>
      <p:pic>
        <p:nvPicPr>
          <p:cNvPr id="22" name="Picture 21" descr="A picture containing clipart&#10;&#10;Description generated with very high confidence">
            <a:extLst>
              <a:ext uri="{FF2B5EF4-FFF2-40B4-BE49-F238E27FC236}">
                <a16:creationId xmlns:a16="http://schemas.microsoft.com/office/drawing/2014/main" id="{ADE3358C-1DB3-4273-B929-41620A4B5E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582" y="2118760"/>
            <a:ext cx="981717" cy="272699"/>
          </a:xfrm>
          <a:prstGeom prst="rect">
            <a:avLst/>
          </a:prstGeom>
        </p:spPr>
      </p:pic>
    </p:spTree>
    <p:extLst>
      <p:ext uri="{BB962C8B-B14F-4D97-AF65-F5344CB8AC3E}">
        <p14:creationId xmlns:p14="http://schemas.microsoft.com/office/powerpoint/2010/main" val="11458555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fade">
                                      <p:cBhvr>
                                        <p:cTn id="36" dur="500"/>
                                        <p:tgtEl>
                                          <p:spTgt spid="21">
                                            <p:txEl>
                                              <p:pRg st="0" end="0"/>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xEl>
                                              <p:pRg st="1" end="1"/>
                                            </p:txEl>
                                          </p:spTgt>
                                        </p:tgtEl>
                                        <p:attrNameLst>
                                          <p:attrName>style.visibility</p:attrName>
                                        </p:attrNameLst>
                                      </p:cBhvr>
                                      <p:to>
                                        <p:strVal val="visible"/>
                                      </p:to>
                                    </p:set>
                                    <p:animEffect transition="in" filter="fade">
                                      <p:cBhvr>
                                        <p:cTn id="40" dur="500"/>
                                        <p:tgtEl>
                                          <p:spTgt spid="21">
                                            <p:txEl>
                                              <p:pRg st="1" end="1"/>
                                            </p:txEl>
                                          </p:spTgt>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1">
                                            <p:txEl>
                                              <p:pRg st="2" end="2"/>
                                            </p:txEl>
                                          </p:spTgt>
                                        </p:tgtEl>
                                        <p:attrNameLst>
                                          <p:attrName>style.visibility</p:attrName>
                                        </p:attrNameLst>
                                      </p:cBhvr>
                                      <p:to>
                                        <p:strVal val="visible"/>
                                      </p:to>
                                    </p:set>
                                    <p:animEffect transition="in" filter="fade">
                                      <p:cBhvr>
                                        <p:cTn id="44" dur="500"/>
                                        <p:tgtEl>
                                          <p:spTgt spid="21">
                                            <p:txEl>
                                              <p:pRg st="2" end="2"/>
                                            </p:txEl>
                                          </p:spTgt>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1">
                                            <p:txEl>
                                              <p:pRg st="3" end="3"/>
                                            </p:txEl>
                                          </p:spTgt>
                                        </p:tgtEl>
                                        <p:attrNameLst>
                                          <p:attrName>style.visibility</p:attrName>
                                        </p:attrNameLst>
                                      </p:cBhvr>
                                      <p:to>
                                        <p:strVal val="visible"/>
                                      </p:to>
                                    </p:set>
                                    <p:animEffect transition="in" filter="fade">
                                      <p:cBhvr>
                                        <p:cTn id="48" dur="500"/>
                                        <p:tgtEl>
                                          <p:spTgt spid="21">
                                            <p:txEl>
                                              <p:pRg st="3" end="3"/>
                                            </p:txEl>
                                          </p:spTgt>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fade">
                                      <p:cBhvr>
                                        <p:cTn id="52" dur="500"/>
                                        <p:tgtEl>
                                          <p:spTgt spid="21">
                                            <p:txEl>
                                              <p:pRg st="4" end="4"/>
                                            </p:txEl>
                                          </p:spTgt>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21">
                                            <p:txEl>
                                              <p:pRg st="5" end="5"/>
                                            </p:txEl>
                                          </p:spTgt>
                                        </p:tgtEl>
                                        <p:attrNameLst>
                                          <p:attrName>style.visibility</p:attrName>
                                        </p:attrNameLst>
                                      </p:cBhvr>
                                      <p:to>
                                        <p:strVal val="visible"/>
                                      </p:to>
                                    </p:set>
                                    <p:animEffect transition="in" filter="fade">
                                      <p:cBhvr>
                                        <p:cTn id="56"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uiExpand="1" build="p"/>
      <p:bldP spid="2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E120-E011-47F3-80A6-EC0172B86D2A}"/>
              </a:ext>
            </a:extLst>
          </p:cNvPr>
          <p:cNvSpPr>
            <a:spLocks noGrp="1"/>
          </p:cNvSpPr>
          <p:nvPr>
            <p:ph type="title"/>
          </p:nvPr>
        </p:nvSpPr>
        <p:spPr/>
        <p:txBody>
          <a:bodyPr>
            <a:normAutofit/>
          </a:bodyPr>
          <a:lstStyle/>
          <a:p>
            <a:r>
              <a:rPr lang="en-US" dirty="0">
                <a:solidFill>
                  <a:srgbClr val="6FBE43"/>
                </a:solidFill>
              </a:rPr>
              <a:t>Proposal</a:t>
            </a:r>
          </a:p>
        </p:txBody>
      </p:sp>
      <p:pic>
        <p:nvPicPr>
          <p:cNvPr id="11" name="Picture 10" descr="A close up of electronics&#10;&#10;Description generated with high confidence">
            <a:extLst>
              <a:ext uri="{FF2B5EF4-FFF2-40B4-BE49-F238E27FC236}">
                <a16:creationId xmlns:a16="http://schemas.microsoft.com/office/drawing/2014/main" id="{16568385-27B9-4F56-A3C3-3E00AF57F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578" y="669694"/>
            <a:ext cx="1198372" cy="1198372"/>
          </a:xfrm>
          <a:prstGeom prst="rect">
            <a:avLst/>
          </a:prstGeom>
        </p:spPr>
      </p:pic>
      <p:pic>
        <p:nvPicPr>
          <p:cNvPr id="13" name="Picture 12">
            <a:extLst>
              <a:ext uri="{FF2B5EF4-FFF2-40B4-BE49-F238E27FC236}">
                <a16:creationId xmlns:a16="http://schemas.microsoft.com/office/drawing/2014/main" id="{AFF84FC9-DB29-4594-802C-76D992309AD6}"/>
              </a:ext>
            </a:extLst>
          </p:cNvPr>
          <p:cNvPicPr>
            <a:picLocks noChangeAspect="1"/>
          </p:cNvPicPr>
          <p:nvPr/>
        </p:nvPicPr>
        <p:blipFill>
          <a:blip r:embed="rId4"/>
          <a:stretch>
            <a:fillRect/>
          </a:stretch>
        </p:blipFill>
        <p:spPr>
          <a:xfrm>
            <a:off x="5688412" y="925224"/>
            <a:ext cx="715633" cy="670747"/>
          </a:xfrm>
          <a:prstGeom prst="rect">
            <a:avLst/>
          </a:prstGeom>
        </p:spPr>
      </p:pic>
      <p:pic>
        <p:nvPicPr>
          <p:cNvPr id="17" name="Picture 16" descr="A close up of electronics&#10;&#10;Description generated with high confidence">
            <a:extLst>
              <a:ext uri="{FF2B5EF4-FFF2-40B4-BE49-F238E27FC236}">
                <a16:creationId xmlns:a16="http://schemas.microsoft.com/office/drawing/2014/main" id="{D71C8461-6EEF-44BC-B76B-90ACAD4E4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311" y="669694"/>
            <a:ext cx="1198372" cy="1198372"/>
          </a:xfrm>
          <a:prstGeom prst="rect">
            <a:avLst/>
          </a:prstGeom>
        </p:spPr>
      </p:pic>
      <p:cxnSp>
        <p:nvCxnSpPr>
          <p:cNvPr id="19" name="Straight Connector 18">
            <a:extLst>
              <a:ext uri="{FF2B5EF4-FFF2-40B4-BE49-F238E27FC236}">
                <a16:creationId xmlns:a16="http://schemas.microsoft.com/office/drawing/2014/main" id="{F88D1107-7424-4731-82DA-703D8B97A885}"/>
              </a:ext>
            </a:extLst>
          </p:cNvPr>
          <p:cNvCxnSpPr/>
          <p:nvPr/>
        </p:nvCxnSpPr>
        <p:spPr>
          <a:xfrm>
            <a:off x="2985554" y="1916205"/>
            <a:ext cx="5923429" cy="0"/>
          </a:xfrm>
          <a:prstGeom prst="line">
            <a:avLst/>
          </a:prstGeom>
          <a:ln w="19050">
            <a:solidFill>
              <a:srgbClr val="6FBE43"/>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D9B47976-9990-4D4E-B83B-C9FA93735063}"/>
              </a:ext>
            </a:extLst>
          </p:cNvPr>
          <p:cNvGraphicFramePr>
            <a:graphicFrameLocks/>
          </p:cNvGraphicFramePr>
          <p:nvPr>
            <p:extLst>
              <p:ext uri="{D42A27DB-BD31-4B8C-83A1-F6EECF244321}">
                <p14:modId xmlns:p14="http://schemas.microsoft.com/office/powerpoint/2010/main" val="973707066"/>
              </p:ext>
            </p:extLst>
          </p:nvPr>
        </p:nvGraphicFramePr>
        <p:xfrm>
          <a:off x="838200" y="2026704"/>
          <a:ext cx="7658100" cy="4133831"/>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936BB0E4-B065-47F7-8A63-355C69B29AFB}"/>
              </a:ext>
            </a:extLst>
          </p:cNvPr>
          <p:cNvSpPr/>
          <p:nvPr/>
        </p:nvSpPr>
        <p:spPr>
          <a:xfrm>
            <a:off x="9399495" y="1916205"/>
            <a:ext cx="2303929" cy="1257300"/>
          </a:xfrm>
          <a:prstGeom prst="rect">
            <a:avLst/>
          </a:prstGeom>
          <a:solidFill>
            <a:srgbClr val="6FBE4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23</a:t>
            </a:r>
          </a:p>
          <a:p>
            <a:pPr algn="ctr"/>
            <a:r>
              <a:rPr lang="en-US" sz="1400" dirty="0">
                <a:latin typeface="Segoe UI Light" panose="020B0502040204020203" pitchFamily="34" charset="0"/>
                <a:cs typeface="Segoe UI Light" panose="020B0502040204020203" pitchFamily="34" charset="0"/>
              </a:rPr>
              <a:t>forward PE ratio</a:t>
            </a:r>
          </a:p>
        </p:txBody>
      </p:sp>
      <p:sp>
        <p:nvSpPr>
          <p:cNvPr id="16" name="Rectangle 15">
            <a:extLst>
              <a:ext uri="{FF2B5EF4-FFF2-40B4-BE49-F238E27FC236}">
                <a16:creationId xmlns:a16="http://schemas.microsoft.com/office/drawing/2014/main" id="{E020CB91-35C4-4FA0-A107-07442051650E}"/>
              </a:ext>
            </a:extLst>
          </p:cNvPr>
          <p:cNvSpPr/>
          <p:nvPr/>
        </p:nvSpPr>
        <p:spPr>
          <a:xfrm>
            <a:off x="9399495" y="3249705"/>
            <a:ext cx="2303929" cy="1257300"/>
          </a:xfrm>
          <a:prstGeom prst="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+368M</a:t>
            </a:r>
          </a:p>
          <a:p>
            <a:pPr algn="ctr"/>
            <a:r>
              <a:rPr lang="en-US" sz="1400" dirty="0">
                <a:latin typeface="Segoe UI Light" panose="020B0502040204020203" pitchFamily="34" charset="0"/>
                <a:cs typeface="Segoe UI Light" panose="020B0502040204020203" pitchFamily="34" charset="0"/>
              </a:rPr>
              <a:t>market cap at 10% </a:t>
            </a:r>
          </a:p>
        </p:txBody>
      </p:sp>
      <p:sp>
        <p:nvSpPr>
          <p:cNvPr id="20" name="Rectangle 19">
            <a:extLst>
              <a:ext uri="{FF2B5EF4-FFF2-40B4-BE49-F238E27FC236}">
                <a16:creationId xmlns:a16="http://schemas.microsoft.com/office/drawing/2014/main" id="{8F02FEFE-5AC4-439C-A442-10DB65295EA9}"/>
              </a:ext>
            </a:extLst>
          </p:cNvPr>
          <p:cNvSpPr/>
          <p:nvPr/>
        </p:nvSpPr>
        <p:spPr>
          <a:xfrm>
            <a:off x="9399495" y="4583205"/>
            <a:ext cx="2303929" cy="1257300"/>
          </a:xfrm>
          <a:prstGeom prst="rect">
            <a:avLst/>
          </a:prstGeom>
          <a:solidFill>
            <a:srgbClr val="6FBE4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+1.1B</a:t>
            </a:r>
          </a:p>
          <a:p>
            <a:pPr algn="ctr"/>
            <a:r>
              <a:rPr lang="en-US" sz="1400" dirty="0">
                <a:latin typeface="Segoe UI Light" panose="020B0502040204020203" pitchFamily="34" charset="0"/>
                <a:cs typeface="Segoe UI Light" panose="020B0502040204020203" pitchFamily="34" charset="0"/>
              </a:rPr>
              <a:t>market cap @ 30%</a:t>
            </a:r>
          </a:p>
        </p:txBody>
      </p:sp>
    </p:spTree>
    <p:extLst>
      <p:ext uri="{BB962C8B-B14F-4D97-AF65-F5344CB8AC3E}">
        <p14:creationId xmlns:p14="http://schemas.microsoft.com/office/powerpoint/2010/main" val="425928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7" dur="500"/>
                                        <p:tgtEl>
                                          <p:spTgt spid="12">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10" dur="500"/>
                                        <p:tgtEl>
                                          <p:spTgt spid="12">
                                            <p:graphicEl>
                                              <a:chart seriesIdx="0" categoryIdx="-4" bldStep="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down)">
                                      <p:cBhvr>
                                        <p:cTn id="13" dur="500"/>
                                        <p:tgtEl>
                                          <p:spTgt spid="12">
                                            <p:graphicEl>
                                              <a:chart seriesIdx="1"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P spid="14" grpId="0" animBg="1"/>
      <p:bldP spid="16"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E120-E011-47F3-80A6-EC0172B86D2A}"/>
              </a:ext>
            </a:extLst>
          </p:cNvPr>
          <p:cNvSpPr>
            <a:spLocks noGrp="1"/>
          </p:cNvSpPr>
          <p:nvPr>
            <p:ph type="title"/>
          </p:nvPr>
        </p:nvSpPr>
        <p:spPr/>
        <p:txBody>
          <a:bodyPr>
            <a:normAutofit/>
          </a:bodyPr>
          <a:lstStyle/>
          <a:p>
            <a:r>
              <a:rPr lang="en-US" dirty="0">
                <a:solidFill>
                  <a:srgbClr val="6FBE43"/>
                </a:solidFill>
              </a:rPr>
              <a:t>Proposal</a:t>
            </a:r>
          </a:p>
        </p:txBody>
      </p:sp>
      <p:pic>
        <p:nvPicPr>
          <p:cNvPr id="11" name="Picture 10" descr="A close up of electronics&#10;&#10;Description generated with high confidence">
            <a:extLst>
              <a:ext uri="{FF2B5EF4-FFF2-40B4-BE49-F238E27FC236}">
                <a16:creationId xmlns:a16="http://schemas.microsoft.com/office/drawing/2014/main" id="{16568385-27B9-4F56-A3C3-3E00AF57F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578" y="669694"/>
            <a:ext cx="1198372" cy="1198372"/>
          </a:xfrm>
          <a:prstGeom prst="rect">
            <a:avLst/>
          </a:prstGeom>
        </p:spPr>
      </p:pic>
      <p:pic>
        <p:nvPicPr>
          <p:cNvPr id="13" name="Picture 12">
            <a:extLst>
              <a:ext uri="{FF2B5EF4-FFF2-40B4-BE49-F238E27FC236}">
                <a16:creationId xmlns:a16="http://schemas.microsoft.com/office/drawing/2014/main" id="{AFF84FC9-DB29-4594-802C-76D992309AD6}"/>
              </a:ext>
            </a:extLst>
          </p:cNvPr>
          <p:cNvPicPr>
            <a:picLocks noChangeAspect="1"/>
          </p:cNvPicPr>
          <p:nvPr/>
        </p:nvPicPr>
        <p:blipFill>
          <a:blip r:embed="rId4"/>
          <a:stretch>
            <a:fillRect/>
          </a:stretch>
        </p:blipFill>
        <p:spPr>
          <a:xfrm>
            <a:off x="5688412" y="925224"/>
            <a:ext cx="715633" cy="670747"/>
          </a:xfrm>
          <a:prstGeom prst="rect">
            <a:avLst/>
          </a:prstGeom>
        </p:spPr>
      </p:pic>
      <p:pic>
        <p:nvPicPr>
          <p:cNvPr id="17" name="Picture 16" descr="A close up of electronics&#10;&#10;Description generated with high confidence">
            <a:extLst>
              <a:ext uri="{FF2B5EF4-FFF2-40B4-BE49-F238E27FC236}">
                <a16:creationId xmlns:a16="http://schemas.microsoft.com/office/drawing/2014/main" id="{D71C8461-6EEF-44BC-B76B-90ACAD4E4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311" y="669694"/>
            <a:ext cx="1198372" cy="1198372"/>
          </a:xfrm>
          <a:prstGeom prst="rect">
            <a:avLst/>
          </a:prstGeom>
        </p:spPr>
      </p:pic>
      <p:cxnSp>
        <p:nvCxnSpPr>
          <p:cNvPr id="19" name="Straight Connector 18">
            <a:extLst>
              <a:ext uri="{FF2B5EF4-FFF2-40B4-BE49-F238E27FC236}">
                <a16:creationId xmlns:a16="http://schemas.microsoft.com/office/drawing/2014/main" id="{F88D1107-7424-4731-82DA-703D8B97A885}"/>
              </a:ext>
            </a:extLst>
          </p:cNvPr>
          <p:cNvCxnSpPr/>
          <p:nvPr/>
        </p:nvCxnSpPr>
        <p:spPr>
          <a:xfrm>
            <a:off x="2985554" y="1916205"/>
            <a:ext cx="5923429" cy="0"/>
          </a:xfrm>
          <a:prstGeom prst="line">
            <a:avLst/>
          </a:prstGeom>
          <a:ln w="19050">
            <a:solidFill>
              <a:srgbClr val="6FBE4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36BB0E4-B065-47F7-8A63-355C69B29AFB}"/>
              </a:ext>
            </a:extLst>
          </p:cNvPr>
          <p:cNvSpPr/>
          <p:nvPr/>
        </p:nvSpPr>
        <p:spPr>
          <a:xfrm>
            <a:off x="2487706" y="2800350"/>
            <a:ext cx="3363701" cy="1257300"/>
          </a:xfrm>
          <a:prstGeom prst="rect">
            <a:avLst/>
          </a:prstGeom>
          <a:solidFill>
            <a:srgbClr val="6FBE4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50-150K</a:t>
            </a:r>
          </a:p>
          <a:p>
            <a:pPr algn="ctr"/>
            <a:r>
              <a:rPr lang="en-US" sz="1400" dirty="0">
                <a:latin typeface="Segoe UI Light" panose="020B0502040204020203" pitchFamily="34" charset="0"/>
                <a:cs typeface="Segoe UI Light" panose="020B0502040204020203" pitchFamily="34" charset="0"/>
              </a:rPr>
              <a:t>fewer devices produced</a:t>
            </a:r>
          </a:p>
        </p:txBody>
      </p:sp>
      <p:sp>
        <p:nvSpPr>
          <p:cNvPr id="16" name="Rectangle 15">
            <a:extLst>
              <a:ext uri="{FF2B5EF4-FFF2-40B4-BE49-F238E27FC236}">
                <a16:creationId xmlns:a16="http://schemas.microsoft.com/office/drawing/2014/main" id="{E020CB91-35C4-4FA0-A107-07442051650E}"/>
              </a:ext>
            </a:extLst>
          </p:cNvPr>
          <p:cNvSpPr/>
          <p:nvPr/>
        </p:nvSpPr>
        <p:spPr>
          <a:xfrm>
            <a:off x="2463053" y="4249272"/>
            <a:ext cx="3363701" cy="1257300"/>
          </a:xfrm>
          <a:prstGeom prst="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25-150</a:t>
            </a:r>
          </a:p>
          <a:p>
            <a:pPr algn="ctr"/>
            <a:r>
              <a:rPr lang="en-US" sz="1400" dirty="0">
                <a:latin typeface="Segoe UI Light" panose="020B0502040204020203" pitchFamily="34" charset="0"/>
                <a:cs typeface="Segoe UI Light" panose="020B0502040204020203" pitchFamily="34" charset="0"/>
              </a:rPr>
              <a:t>local jobs created</a:t>
            </a:r>
          </a:p>
        </p:txBody>
      </p:sp>
      <p:sp>
        <p:nvSpPr>
          <p:cNvPr id="20" name="Rectangle 19">
            <a:extLst>
              <a:ext uri="{FF2B5EF4-FFF2-40B4-BE49-F238E27FC236}">
                <a16:creationId xmlns:a16="http://schemas.microsoft.com/office/drawing/2014/main" id="{8F02FEFE-5AC4-439C-A442-10DB65295EA9}"/>
              </a:ext>
            </a:extLst>
          </p:cNvPr>
          <p:cNvSpPr/>
          <p:nvPr/>
        </p:nvSpPr>
        <p:spPr>
          <a:xfrm>
            <a:off x="6015930" y="4249272"/>
            <a:ext cx="3363701" cy="1257300"/>
          </a:xfrm>
          <a:prstGeom prst="rect">
            <a:avLst/>
          </a:prstGeom>
          <a:solidFill>
            <a:srgbClr val="6FBE4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30-90K</a:t>
            </a:r>
          </a:p>
          <a:p>
            <a:pPr algn="ctr"/>
            <a:r>
              <a:rPr lang="en-US" sz="1400" dirty="0">
                <a:latin typeface="Segoe UI Light" panose="020B0502040204020203" pitchFamily="34" charset="0"/>
                <a:cs typeface="Segoe UI Light" panose="020B0502040204020203" pitchFamily="34" charset="0"/>
              </a:rPr>
              <a:t>kg of CO2 from shipping prevented</a:t>
            </a:r>
          </a:p>
        </p:txBody>
      </p:sp>
      <p:sp>
        <p:nvSpPr>
          <p:cNvPr id="15" name="Rectangle 14">
            <a:extLst>
              <a:ext uri="{FF2B5EF4-FFF2-40B4-BE49-F238E27FC236}">
                <a16:creationId xmlns:a16="http://schemas.microsoft.com/office/drawing/2014/main" id="{D342832E-C493-463F-9236-DC639927AFA0}"/>
              </a:ext>
            </a:extLst>
          </p:cNvPr>
          <p:cNvSpPr/>
          <p:nvPr/>
        </p:nvSpPr>
        <p:spPr>
          <a:xfrm>
            <a:off x="6015929" y="2800350"/>
            <a:ext cx="3363701" cy="1257300"/>
          </a:xfrm>
          <a:prstGeom prst="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200-600</a:t>
            </a:r>
          </a:p>
          <a:p>
            <a:pPr algn="ctr"/>
            <a:r>
              <a:rPr lang="en-US" sz="1400" dirty="0">
                <a:latin typeface="Segoe UI Light" panose="020B0502040204020203" pitchFamily="34" charset="0"/>
                <a:cs typeface="Segoe UI Light" panose="020B0502040204020203" pitchFamily="34" charset="0"/>
              </a:rPr>
              <a:t>tons of e-waste diverted</a:t>
            </a:r>
          </a:p>
        </p:txBody>
      </p:sp>
    </p:spTree>
    <p:extLst>
      <p:ext uri="{BB962C8B-B14F-4D97-AF65-F5344CB8AC3E}">
        <p14:creationId xmlns:p14="http://schemas.microsoft.com/office/powerpoint/2010/main" val="162115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now, outdoor, person, dark&#10;&#10;Description generated with very high confidence">
            <a:extLst>
              <a:ext uri="{FF2B5EF4-FFF2-40B4-BE49-F238E27FC236}">
                <a16:creationId xmlns:a16="http://schemas.microsoft.com/office/drawing/2014/main" id="{6898689D-9C4E-45C7-A4A1-A9CF911DD114}"/>
              </a:ext>
            </a:extLst>
          </p:cNvPr>
          <p:cNvPicPr>
            <a:picLocks noChangeAspect="1"/>
          </p:cNvPicPr>
          <p:nvPr/>
        </p:nvPicPr>
        <p:blipFill rotWithShape="1">
          <a:blip r:embed="rId3">
            <a:extLst>
              <a:ext uri="{28A0092B-C50C-407E-A947-70E740481C1C}">
                <a14:useLocalDpi xmlns:a14="http://schemas.microsoft.com/office/drawing/2010/main" val="0"/>
              </a:ext>
            </a:extLst>
          </a:blip>
          <a:srcRect t="16305" b="13382"/>
          <a:stretch/>
        </p:blipFill>
        <p:spPr>
          <a:xfrm>
            <a:off x="20" y="10"/>
            <a:ext cx="12191980" cy="6857990"/>
          </a:xfrm>
          <a:prstGeom prst="rect">
            <a:avLst/>
          </a:prstGeom>
        </p:spPr>
      </p:pic>
      <p:pic>
        <p:nvPicPr>
          <p:cNvPr id="8" name="Picture 7" descr="A picture containing table, indoor, sitting, electronics&#10;&#10;Description generated with very high confidence">
            <a:extLst>
              <a:ext uri="{FF2B5EF4-FFF2-40B4-BE49-F238E27FC236}">
                <a16:creationId xmlns:a16="http://schemas.microsoft.com/office/drawing/2014/main" id="{F8A6E06C-D71D-4B7E-82EC-A6D7C7C3088E}"/>
              </a:ext>
            </a:extLst>
          </p:cNvPr>
          <p:cNvPicPr>
            <a:picLocks noChangeAspect="1"/>
          </p:cNvPicPr>
          <p:nvPr/>
        </p:nvPicPr>
        <p:blipFill rotWithShape="1">
          <a:blip r:embed="rId4">
            <a:extLst>
              <a:ext uri="{28A0092B-C50C-407E-A947-70E740481C1C}">
                <a14:useLocalDpi xmlns:a14="http://schemas.microsoft.com/office/drawing/2010/main" val="0"/>
              </a:ext>
            </a:extLst>
          </a:blip>
          <a:srcRect l="15443" b="65894"/>
          <a:stretch/>
        </p:blipFill>
        <p:spPr>
          <a:xfrm>
            <a:off x="-1" y="3826042"/>
            <a:ext cx="12476749" cy="3031948"/>
          </a:xfrm>
          <a:prstGeom prst="rect">
            <a:avLst/>
          </a:prstGeom>
          <a:effectLst>
            <a:softEdge rad="12700"/>
          </a:effectLst>
        </p:spPr>
      </p:pic>
      <p:pic>
        <p:nvPicPr>
          <p:cNvPr id="15" name="Picture 14" descr="A picture containing gear&#10;&#10;Description generated with high confidence">
            <a:extLst>
              <a:ext uri="{FF2B5EF4-FFF2-40B4-BE49-F238E27FC236}">
                <a16:creationId xmlns:a16="http://schemas.microsoft.com/office/drawing/2014/main" id="{A5C7F0B5-96C1-429D-8858-CB53FD7FE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4308" y="335380"/>
            <a:ext cx="1484158" cy="338388"/>
          </a:xfrm>
          <a:prstGeom prst="rect">
            <a:avLst/>
          </a:prstGeom>
        </p:spPr>
      </p:pic>
    </p:spTree>
    <p:extLst>
      <p:ext uri="{BB962C8B-B14F-4D97-AF65-F5344CB8AC3E}">
        <p14:creationId xmlns:p14="http://schemas.microsoft.com/office/powerpoint/2010/main" val="138278269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63DE-1EFC-4F53-99E4-FC5FCCC241C9}"/>
              </a:ext>
            </a:extLst>
          </p:cNvPr>
          <p:cNvSpPr>
            <a:spLocks noGrp="1"/>
          </p:cNvSpPr>
          <p:nvPr>
            <p:ph type="title"/>
          </p:nvPr>
        </p:nvSpPr>
        <p:spPr>
          <a:xfrm>
            <a:off x="838200" y="245167"/>
            <a:ext cx="10515600" cy="1146176"/>
          </a:xfrm>
        </p:spPr>
        <p:txBody>
          <a:bodyPr/>
          <a:lstStyle/>
          <a:p>
            <a:r>
              <a:rPr lang="en-US" dirty="0">
                <a:solidFill>
                  <a:srgbClr val="6FBE43"/>
                </a:solidFill>
              </a:rPr>
              <a:t>Agenda</a:t>
            </a:r>
            <a:endParaRPr lang="en-US" dirty="0"/>
          </a:p>
        </p:txBody>
      </p:sp>
      <p:sp>
        <p:nvSpPr>
          <p:cNvPr id="3" name="Content Placeholder 2">
            <a:extLst>
              <a:ext uri="{FF2B5EF4-FFF2-40B4-BE49-F238E27FC236}">
                <a16:creationId xmlns:a16="http://schemas.microsoft.com/office/drawing/2014/main" id="{0501C6C6-5481-4F99-B3F5-FDDE1B0BA9B8}"/>
              </a:ext>
            </a:extLst>
          </p:cNvPr>
          <p:cNvSpPr>
            <a:spLocks noGrp="1"/>
          </p:cNvSpPr>
          <p:nvPr>
            <p:ph idx="1"/>
          </p:nvPr>
        </p:nvSpPr>
        <p:spPr>
          <a:xfrm>
            <a:off x="5056094" y="1573344"/>
            <a:ext cx="6223747" cy="4351338"/>
          </a:xfrm>
        </p:spPr>
        <p:txBody>
          <a:bodyPr>
            <a:normAutofit lnSpcReduction="10000"/>
          </a:bodyPr>
          <a:lstStyle/>
          <a:p>
            <a:pPr marL="0" indent="0">
              <a:spcBef>
                <a:spcPts val="2400"/>
              </a:spcBef>
              <a:buNone/>
            </a:pPr>
            <a:r>
              <a:rPr lang="en-US" sz="4800" dirty="0">
                <a:solidFill>
                  <a:srgbClr val="6FBE43"/>
                </a:solidFill>
                <a:ea typeface="+mj-ea"/>
              </a:rPr>
              <a:t>Company Briefing</a:t>
            </a:r>
          </a:p>
          <a:p>
            <a:pPr marL="0" indent="0">
              <a:spcBef>
                <a:spcPts val="2400"/>
              </a:spcBef>
              <a:buNone/>
            </a:pPr>
            <a:r>
              <a:rPr lang="en-US" sz="4800" dirty="0">
                <a:solidFill>
                  <a:srgbClr val="6FBE43"/>
                </a:solidFill>
                <a:ea typeface="+mj-ea"/>
              </a:rPr>
              <a:t>Financial Update</a:t>
            </a:r>
          </a:p>
          <a:p>
            <a:pPr marL="0" indent="0">
              <a:spcBef>
                <a:spcPts val="2400"/>
              </a:spcBef>
              <a:buNone/>
            </a:pPr>
            <a:r>
              <a:rPr lang="en-US" sz="4800" dirty="0">
                <a:solidFill>
                  <a:srgbClr val="6FBE43"/>
                </a:solidFill>
                <a:ea typeface="+mj-ea"/>
              </a:rPr>
              <a:t>Sustainability Issues</a:t>
            </a:r>
          </a:p>
          <a:p>
            <a:pPr marL="0" indent="0">
              <a:spcBef>
                <a:spcPts val="2400"/>
              </a:spcBef>
              <a:buNone/>
            </a:pPr>
            <a:r>
              <a:rPr lang="en-US" sz="4800" dirty="0">
                <a:solidFill>
                  <a:srgbClr val="6FBE43"/>
                </a:solidFill>
                <a:ea typeface="+mj-ea"/>
              </a:rPr>
              <a:t>Proposal</a:t>
            </a:r>
          </a:p>
          <a:p>
            <a:pPr marL="0" indent="0">
              <a:spcBef>
                <a:spcPts val="2400"/>
              </a:spcBef>
              <a:buNone/>
            </a:pPr>
            <a:r>
              <a:rPr lang="en-US" sz="4800" dirty="0">
                <a:solidFill>
                  <a:srgbClr val="6FBE43"/>
                </a:solidFill>
                <a:ea typeface="+mj-ea"/>
              </a:rPr>
              <a:t>Q&amp;A</a:t>
            </a:r>
            <a:endParaRPr lang="en-US" sz="4000" dirty="0"/>
          </a:p>
        </p:txBody>
      </p:sp>
      <p:pic>
        <p:nvPicPr>
          <p:cNvPr id="9" name="Picture 8" descr="A wooden table&#10;&#10;Description generated with very high confidence">
            <a:extLst>
              <a:ext uri="{FF2B5EF4-FFF2-40B4-BE49-F238E27FC236}">
                <a16:creationId xmlns:a16="http://schemas.microsoft.com/office/drawing/2014/main" id="{CA8C492E-BF23-47C7-AE56-6544E43ACDC7}"/>
              </a:ext>
            </a:extLst>
          </p:cNvPr>
          <p:cNvPicPr>
            <a:picLocks noChangeAspect="1"/>
          </p:cNvPicPr>
          <p:nvPr/>
        </p:nvPicPr>
        <p:blipFill rotWithShape="1">
          <a:blip r:embed="rId3">
            <a:extLst>
              <a:ext uri="{28A0092B-C50C-407E-A947-70E740481C1C}">
                <a14:useLocalDpi xmlns:a14="http://schemas.microsoft.com/office/drawing/2010/main" val="0"/>
              </a:ext>
            </a:extLst>
          </a:blip>
          <a:srcRect l="40602" r="18909" b="16921"/>
          <a:stretch/>
        </p:blipFill>
        <p:spPr>
          <a:xfrm>
            <a:off x="838200" y="1485472"/>
            <a:ext cx="3770015" cy="4351339"/>
          </a:xfrm>
          <a:prstGeom prst="rect">
            <a:avLst/>
          </a:prstGeom>
        </p:spPr>
      </p:pic>
      <p:cxnSp>
        <p:nvCxnSpPr>
          <p:cNvPr id="13" name="Straight Connector 12">
            <a:extLst>
              <a:ext uri="{FF2B5EF4-FFF2-40B4-BE49-F238E27FC236}">
                <a16:creationId xmlns:a16="http://schemas.microsoft.com/office/drawing/2014/main" id="{7CB94A29-2703-47D3-9BA9-FCBB3ABC2CD5}"/>
              </a:ext>
            </a:extLst>
          </p:cNvPr>
          <p:cNvCxnSpPr>
            <a:cxnSpLocks/>
          </p:cNvCxnSpPr>
          <p:nvPr/>
        </p:nvCxnSpPr>
        <p:spPr>
          <a:xfrm>
            <a:off x="4640532" y="1485472"/>
            <a:ext cx="0" cy="4351339"/>
          </a:xfrm>
          <a:prstGeom prst="line">
            <a:avLst/>
          </a:prstGeom>
          <a:ln w="76200">
            <a:solidFill>
              <a:srgbClr val="6FBE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3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4865-CE93-40D4-8898-DC22B9362947}"/>
              </a:ext>
            </a:extLst>
          </p:cNvPr>
          <p:cNvSpPr>
            <a:spLocks noGrp="1"/>
          </p:cNvSpPr>
          <p:nvPr>
            <p:ph type="title"/>
          </p:nvPr>
        </p:nvSpPr>
        <p:spPr/>
        <p:txBody>
          <a:bodyPr/>
          <a:lstStyle/>
          <a:p>
            <a:r>
              <a:rPr lang="en-US" dirty="0">
                <a:solidFill>
                  <a:srgbClr val="6FBE43"/>
                </a:solidFill>
              </a:rPr>
              <a:t>Company Briefing</a:t>
            </a:r>
            <a:endParaRPr lang="en-US" dirty="0"/>
          </a:p>
        </p:txBody>
      </p:sp>
      <p:pic>
        <p:nvPicPr>
          <p:cNvPr id="4" name="Picture 3">
            <a:extLst>
              <a:ext uri="{FF2B5EF4-FFF2-40B4-BE49-F238E27FC236}">
                <a16:creationId xmlns:a16="http://schemas.microsoft.com/office/drawing/2014/main" id="{DC0B6B0F-5225-494C-89BF-6334FAAC6666}"/>
              </a:ext>
            </a:extLst>
          </p:cNvPr>
          <p:cNvPicPr>
            <a:picLocks noChangeAspect="1"/>
          </p:cNvPicPr>
          <p:nvPr/>
        </p:nvPicPr>
        <p:blipFill rotWithShape="1">
          <a:blip r:embed="rId3">
            <a:extLst>
              <a:ext uri="{28A0092B-C50C-407E-A947-70E740481C1C}">
                <a14:useLocalDpi xmlns:a14="http://schemas.microsoft.com/office/drawing/2010/main" val="0"/>
              </a:ext>
            </a:extLst>
          </a:blip>
          <a:srcRect l="11890" r="21287"/>
          <a:stretch/>
        </p:blipFill>
        <p:spPr>
          <a:xfrm>
            <a:off x="996259" y="2089547"/>
            <a:ext cx="2686051" cy="2678906"/>
          </a:xfrm>
          <a:prstGeom prst="rect">
            <a:avLst/>
          </a:prstGeom>
        </p:spPr>
      </p:pic>
      <p:pic>
        <p:nvPicPr>
          <p:cNvPr id="5" name="Picture 4" descr="A picture containing sitting, black, electronics&#10;&#10;Description generated with high confidence">
            <a:extLst>
              <a:ext uri="{FF2B5EF4-FFF2-40B4-BE49-F238E27FC236}">
                <a16:creationId xmlns:a16="http://schemas.microsoft.com/office/drawing/2014/main" id="{B0A960A2-474E-4F88-BBDB-43C75BDF7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673" y="2150269"/>
            <a:ext cx="2557462" cy="2557462"/>
          </a:xfrm>
          <a:prstGeom prst="rect">
            <a:avLst/>
          </a:prstGeom>
        </p:spPr>
      </p:pic>
      <p:pic>
        <p:nvPicPr>
          <p:cNvPr id="3" name="Picture 2">
            <a:extLst>
              <a:ext uri="{FF2B5EF4-FFF2-40B4-BE49-F238E27FC236}">
                <a16:creationId xmlns:a16="http://schemas.microsoft.com/office/drawing/2014/main" id="{E42728CF-F5BC-448A-8198-B525B1261B5C}"/>
              </a:ext>
            </a:extLst>
          </p:cNvPr>
          <p:cNvPicPr>
            <a:picLocks noChangeAspect="1"/>
          </p:cNvPicPr>
          <p:nvPr/>
        </p:nvPicPr>
        <p:blipFill>
          <a:blip r:embed="rId5"/>
          <a:stretch>
            <a:fillRect/>
          </a:stretch>
        </p:blipFill>
        <p:spPr>
          <a:xfrm>
            <a:off x="8087429" y="1862820"/>
            <a:ext cx="1822437" cy="1814513"/>
          </a:xfrm>
          <a:prstGeom prst="rect">
            <a:avLst/>
          </a:prstGeom>
        </p:spPr>
      </p:pic>
      <p:pic>
        <p:nvPicPr>
          <p:cNvPr id="6" name="Picture 5">
            <a:extLst>
              <a:ext uri="{FF2B5EF4-FFF2-40B4-BE49-F238E27FC236}">
                <a16:creationId xmlns:a16="http://schemas.microsoft.com/office/drawing/2014/main" id="{4B027014-9AC9-46EE-B0FF-BCA728802806}"/>
              </a:ext>
            </a:extLst>
          </p:cNvPr>
          <p:cNvPicPr>
            <a:picLocks noChangeAspect="1"/>
          </p:cNvPicPr>
          <p:nvPr/>
        </p:nvPicPr>
        <p:blipFill>
          <a:blip r:embed="rId6"/>
          <a:stretch>
            <a:fillRect/>
          </a:stretch>
        </p:blipFill>
        <p:spPr>
          <a:xfrm>
            <a:off x="8087429" y="3829733"/>
            <a:ext cx="1822437" cy="1670272"/>
          </a:xfrm>
          <a:prstGeom prst="rect">
            <a:avLst/>
          </a:prstGeom>
        </p:spPr>
      </p:pic>
      <p:pic>
        <p:nvPicPr>
          <p:cNvPr id="9" name="Picture 8">
            <a:extLst>
              <a:ext uri="{FF2B5EF4-FFF2-40B4-BE49-F238E27FC236}">
                <a16:creationId xmlns:a16="http://schemas.microsoft.com/office/drawing/2014/main" id="{CC2BB432-7EC7-421F-A4F8-390241D7BAF0}"/>
              </a:ext>
            </a:extLst>
          </p:cNvPr>
          <p:cNvPicPr>
            <a:picLocks noChangeAspect="1"/>
          </p:cNvPicPr>
          <p:nvPr/>
        </p:nvPicPr>
        <p:blipFill>
          <a:blip r:embed="rId7"/>
          <a:stretch>
            <a:fillRect/>
          </a:stretch>
        </p:blipFill>
        <p:spPr>
          <a:xfrm>
            <a:off x="10043862" y="2865834"/>
            <a:ext cx="1717969" cy="1745457"/>
          </a:xfrm>
          <a:prstGeom prst="rect">
            <a:avLst/>
          </a:prstGeom>
        </p:spPr>
      </p:pic>
      <p:pic>
        <p:nvPicPr>
          <p:cNvPr id="11" name="Picture 10" descr="A living room&#10;&#10;Description generated with high confidence">
            <a:extLst>
              <a:ext uri="{FF2B5EF4-FFF2-40B4-BE49-F238E27FC236}">
                <a16:creationId xmlns:a16="http://schemas.microsoft.com/office/drawing/2014/main" id="{86FCD949-A952-4CED-ACE8-E178CFF6DA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92973"/>
            <a:ext cx="12192000" cy="4941094"/>
          </a:xfrm>
          <a:prstGeom prst="rect">
            <a:avLst/>
          </a:prstGeom>
        </p:spPr>
      </p:pic>
    </p:spTree>
    <p:extLst>
      <p:ext uri="{BB962C8B-B14F-4D97-AF65-F5344CB8AC3E}">
        <p14:creationId xmlns:p14="http://schemas.microsoft.com/office/powerpoint/2010/main" val="1301008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4865-CE93-40D4-8898-DC22B9362947}"/>
              </a:ext>
            </a:extLst>
          </p:cNvPr>
          <p:cNvSpPr>
            <a:spLocks noGrp="1"/>
          </p:cNvSpPr>
          <p:nvPr>
            <p:ph type="title"/>
          </p:nvPr>
        </p:nvSpPr>
        <p:spPr/>
        <p:txBody>
          <a:bodyPr/>
          <a:lstStyle/>
          <a:p>
            <a:r>
              <a:rPr lang="en-US" dirty="0">
                <a:solidFill>
                  <a:srgbClr val="6FBE43"/>
                </a:solidFill>
              </a:rPr>
              <a:t>Company Briefing</a:t>
            </a:r>
            <a:endParaRPr lang="en-US" dirty="0"/>
          </a:p>
        </p:txBody>
      </p:sp>
      <p:pic>
        <p:nvPicPr>
          <p:cNvPr id="9" name="Picture 8" descr="A close up of a logo&#10;&#10;Description generated with very high confidence">
            <a:extLst>
              <a:ext uri="{FF2B5EF4-FFF2-40B4-BE49-F238E27FC236}">
                <a16:creationId xmlns:a16="http://schemas.microsoft.com/office/drawing/2014/main" id="{AFA89A47-B112-4857-947B-DCF1E4544807}"/>
              </a:ext>
            </a:extLst>
          </p:cNvPr>
          <p:cNvPicPr>
            <a:picLocks noChangeAspect="1"/>
          </p:cNvPicPr>
          <p:nvPr/>
        </p:nvPicPr>
        <p:blipFill rotWithShape="1">
          <a:blip r:embed="rId3">
            <a:extLst>
              <a:ext uri="{28A0092B-C50C-407E-A947-70E740481C1C}">
                <a14:useLocalDpi xmlns:a14="http://schemas.microsoft.com/office/drawing/2010/main" val="0"/>
              </a:ext>
            </a:extLst>
          </a:blip>
          <a:srcRect t="34685" b="34792"/>
          <a:stretch/>
        </p:blipFill>
        <p:spPr>
          <a:xfrm>
            <a:off x="781050" y="2088943"/>
            <a:ext cx="4704740" cy="1435998"/>
          </a:xfrm>
          <a:prstGeom prst="rect">
            <a:avLst/>
          </a:prstGeom>
        </p:spPr>
      </p:pic>
      <p:pic>
        <p:nvPicPr>
          <p:cNvPr id="11" name="Picture 10" descr="A close up of a speaker&#10;&#10;Description generated with high confidence">
            <a:extLst>
              <a:ext uri="{FF2B5EF4-FFF2-40B4-BE49-F238E27FC236}">
                <a16:creationId xmlns:a16="http://schemas.microsoft.com/office/drawing/2014/main" id="{B669AA84-E111-494D-B917-C7A9101BC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781" y="3524941"/>
            <a:ext cx="2276475" cy="2276475"/>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20D64A03-112B-461E-B47E-69E6D7B616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0891" y="1741715"/>
            <a:ext cx="4704741" cy="1783226"/>
          </a:xfrm>
          <a:prstGeom prst="rect">
            <a:avLst/>
          </a:prstGeom>
        </p:spPr>
      </p:pic>
      <p:pic>
        <p:nvPicPr>
          <p:cNvPr id="19" name="Picture 18">
            <a:extLst>
              <a:ext uri="{FF2B5EF4-FFF2-40B4-BE49-F238E27FC236}">
                <a16:creationId xmlns:a16="http://schemas.microsoft.com/office/drawing/2014/main" id="{9EFEBBBF-4613-44EE-A6EF-2424271CBD96}"/>
              </a:ext>
            </a:extLst>
          </p:cNvPr>
          <p:cNvPicPr>
            <a:picLocks noChangeAspect="1"/>
          </p:cNvPicPr>
          <p:nvPr/>
        </p:nvPicPr>
        <p:blipFill rotWithShape="1">
          <a:blip r:embed="rId6">
            <a:extLst>
              <a:ext uri="{28A0092B-C50C-407E-A947-70E740481C1C}">
                <a14:useLocalDpi xmlns:a14="http://schemas.microsoft.com/office/drawing/2010/main" val="0"/>
              </a:ext>
            </a:extLst>
          </a:blip>
          <a:srcRect l="11448" t="21546" r="9574" b="18306"/>
          <a:stretch/>
        </p:blipFill>
        <p:spPr>
          <a:xfrm>
            <a:off x="7122318" y="3621882"/>
            <a:ext cx="3236119" cy="2464593"/>
          </a:xfrm>
          <a:prstGeom prst="rect">
            <a:avLst/>
          </a:prstGeom>
        </p:spPr>
      </p:pic>
    </p:spTree>
    <p:extLst>
      <p:ext uri="{BB962C8B-B14F-4D97-AF65-F5344CB8AC3E}">
        <p14:creationId xmlns:p14="http://schemas.microsoft.com/office/powerpoint/2010/main" val="283469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FA23-B31E-48D9-8F0B-D7F8C5C5DE7F}"/>
              </a:ext>
            </a:extLst>
          </p:cNvPr>
          <p:cNvSpPr>
            <a:spLocks noGrp="1"/>
          </p:cNvSpPr>
          <p:nvPr>
            <p:ph type="title"/>
          </p:nvPr>
        </p:nvSpPr>
        <p:spPr/>
        <p:txBody>
          <a:bodyPr/>
          <a:lstStyle/>
          <a:p>
            <a:r>
              <a:rPr lang="en-US" dirty="0">
                <a:solidFill>
                  <a:srgbClr val="6FBE43"/>
                </a:solidFill>
              </a:rPr>
              <a:t>Financial Update</a:t>
            </a:r>
          </a:p>
        </p:txBody>
      </p:sp>
      <p:sp>
        <p:nvSpPr>
          <p:cNvPr id="9" name="Rectangle 8">
            <a:extLst>
              <a:ext uri="{FF2B5EF4-FFF2-40B4-BE49-F238E27FC236}">
                <a16:creationId xmlns:a16="http://schemas.microsoft.com/office/drawing/2014/main" id="{320C596B-A350-45AF-BD76-FD5EFB6BA286}"/>
              </a:ext>
            </a:extLst>
          </p:cNvPr>
          <p:cNvSpPr/>
          <p:nvPr/>
        </p:nvSpPr>
        <p:spPr>
          <a:xfrm>
            <a:off x="838200" y="1485472"/>
            <a:ext cx="1733550" cy="1257300"/>
          </a:xfrm>
          <a:prstGeom prst="rect">
            <a:avLst/>
          </a:prstGeom>
          <a:solidFill>
            <a:srgbClr val="6FBE4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$69</a:t>
            </a:r>
          </a:p>
          <a:p>
            <a:pPr algn="ctr"/>
            <a:r>
              <a:rPr lang="en-US" sz="1400" dirty="0">
                <a:latin typeface="Segoe UI Light" panose="020B0502040204020203" pitchFamily="34" charset="0"/>
                <a:cs typeface="Segoe UI Light" panose="020B0502040204020203" pitchFamily="34" charset="0"/>
              </a:rPr>
              <a:t>per share</a:t>
            </a:r>
          </a:p>
        </p:txBody>
      </p:sp>
      <p:sp>
        <p:nvSpPr>
          <p:cNvPr id="10" name="Rectangle 9">
            <a:extLst>
              <a:ext uri="{FF2B5EF4-FFF2-40B4-BE49-F238E27FC236}">
                <a16:creationId xmlns:a16="http://schemas.microsoft.com/office/drawing/2014/main" id="{49EEFE9C-28F3-4938-A839-230E01C03758}"/>
              </a:ext>
            </a:extLst>
          </p:cNvPr>
          <p:cNvSpPr/>
          <p:nvPr/>
        </p:nvSpPr>
        <p:spPr>
          <a:xfrm>
            <a:off x="838200" y="2818972"/>
            <a:ext cx="1733550" cy="1257300"/>
          </a:xfrm>
          <a:prstGeom prst="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28M</a:t>
            </a:r>
          </a:p>
          <a:p>
            <a:pPr algn="ctr"/>
            <a:r>
              <a:rPr lang="en-US" sz="1400" dirty="0">
                <a:latin typeface="Segoe UI Light" panose="020B0502040204020203" pitchFamily="34" charset="0"/>
                <a:cs typeface="Segoe UI Light" panose="020B0502040204020203" pitchFamily="34" charset="0"/>
              </a:rPr>
              <a:t>shares outstanding</a:t>
            </a:r>
          </a:p>
        </p:txBody>
      </p:sp>
      <p:sp>
        <p:nvSpPr>
          <p:cNvPr id="11" name="Rectangle 10">
            <a:extLst>
              <a:ext uri="{FF2B5EF4-FFF2-40B4-BE49-F238E27FC236}">
                <a16:creationId xmlns:a16="http://schemas.microsoft.com/office/drawing/2014/main" id="{7806A428-B626-495C-8B07-1F2C6F2268A7}"/>
              </a:ext>
            </a:extLst>
          </p:cNvPr>
          <p:cNvSpPr/>
          <p:nvPr/>
        </p:nvSpPr>
        <p:spPr>
          <a:xfrm>
            <a:off x="838200" y="4152472"/>
            <a:ext cx="1733550" cy="1257300"/>
          </a:xfrm>
          <a:prstGeom prst="rect">
            <a:avLst/>
          </a:prstGeom>
          <a:solidFill>
            <a:srgbClr val="6FBE4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a:latin typeface="Segoe UI Light" panose="020B0502040204020203" pitchFamily="34" charset="0"/>
                <a:cs typeface="Segoe UI Light" panose="020B0502040204020203" pitchFamily="34" charset="0"/>
              </a:rPr>
              <a:t>1.9B</a:t>
            </a:r>
          </a:p>
          <a:p>
            <a:pPr algn="ctr"/>
            <a:r>
              <a:rPr lang="en-US" sz="1400" dirty="0">
                <a:latin typeface="Segoe UI Light" panose="020B0502040204020203" pitchFamily="34" charset="0"/>
                <a:cs typeface="Segoe UI Light" panose="020B0502040204020203" pitchFamily="34" charset="0"/>
              </a:rPr>
              <a:t>market cap</a:t>
            </a:r>
          </a:p>
        </p:txBody>
      </p:sp>
      <p:graphicFrame>
        <p:nvGraphicFramePr>
          <p:cNvPr id="7" name="Chart 6">
            <a:extLst>
              <a:ext uri="{FF2B5EF4-FFF2-40B4-BE49-F238E27FC236}">
                <a16:creationId xmlns:a16="http://schemas.microsoft.com/office/drawing/2014/main" id="{5598DF0B-5C97-45AE-9123-5D360283D7B5}"/>
              </a:ext>
            </a:extLst>
          </p:cNvPr>
          <p:cNvGraphicFramePr>
            <a:graphicFrameLocks/>
          </p:cNvGraphicFramePr>
          <p:nvPr>
            <p:extLst>
              <p:ext uri="{D42A27DB-BD31-4B8C-83A1-F6EECF244321}">
                <p14:modId xmlns:p14="http://schemas.microsoft.com/office/powerpoint/2010/main" val="2776391518"/>
              </p:ext>
            </p:extLst>
          </p:nvPr>
        </p:nvGraphicFramePr>
        <p:xfrm>
          <a:off x="2742509" y="1448228"/>
          <a:ext cx="8727248" cy="4654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0265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19" dur="500"/>
                                        <p:tgtEl>
                                          <p:spTgt spid="7">
                                            <p:graphicEl>
                                              <a:chart seriesIdx="-3" categoryIdx="-3" bldStep="gridLegend"/>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23" dur="500"/>
                                        <p:tgtEl>
                                          <p:spTgt spid="7">
                                            <p:graphicEl>
                                              <a:chart seriesIdx="0"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27" dur="500"/>
                                        <p:tgtEl>
                                          <p:spTgt spid="7">
                                            <p:graphicEl>
                                              <a:chart seriesIdx="1" categoryIdx="-4" bldStep="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31" dur="5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Graphic spid="7" grpId="0"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Factory">
            <a:extLst>
              <a:ext uri="{FF2B5EF4-FFF2-40B4-BE49-F238E27FC236}">
                <a16:creationId xmlns:a16="http://schemas.microsoft.com/office/drawing/2014/main" id="{AE4C3806-986E-43DE-97E0-BAB027331B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500" y="1872324"/>
            <a:ext cx="2473245" cy="2473245"/>
          </a:xfrm>
          <a:prstGeom prst="rect">
            <a:avLst/>
          </a:prstGeom>
        </p:spPr>
      </p:pic>
      <p:sp>
        <p:nvSpPr>
          <p:cNvPr id="19" name="TextBox 18">
            <a:extLst>
              <a:ext uri="{FF2B5EF4-FFF2-40B4-BE49-F238E27FC236}">
                <a16:creationId xmlns:a16="http://schemas.microsoft.com/office/drawing/2014/main" id="{AD5B77AA-408D-4ED8-A660-B8AC773ED1AB}"/>
              </a:ext>
            </a:extLst>
          </p:cNvPr>
          <p:cNvSpPr txBox="1"/>
          <p:nvPr/>
        </p:nvSpPr>
        <p:spPr>
          <a:xfrm>
            <a:off x="571499" y="4278894"/>
            <a:ext cx="2473245" cy="830997"/>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Manufacturing Methods</a:t>
            </a:r>
          </a:p>
        </p:txBody>
      </p:sp>
      <p:pic>
        <p:nvPicPr>
          <p:cNvPr id="16" name="Graphic 15" descr="Recycle">
            <a:extLst>
              <a:ext uri="{FF2B5EF4-FFF2-40B4-BE49-F238E27FC236}">
                <a16:creationId xmlns:a16="http://schemas.microsoft.com/office/drawing/2014/main" id="{7E68FE76-5EBE-48BE-A31C-BC9B29E54E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1100" y="1872324"/>
            <a:ext cx="2473245" cy="2473245"/>
          </a:xfrm>
          <a:prstGeom prst="rect">
            <a:avLst/>
          </a:prstGeom>
        </p:spPr>
      </p:pic>
      <p:sp>
        <p:nvSpPr>
          <p:cNvPr id="20" name="TextBox 19">
            <a:extLst>
              <a:ext uri="{FF2B5EF4-FFF2-40B4-BE49-F238E27FC236}">
                <a16:creationId xmlns:a16="http://schemas.microsoft.com/office/drawing/2014/main" id="{AD4868F2-B8FD-418D-9548-7BB6A94ECCFF}"/>
              </a:ext>
            </a:extLst>
          </p:cNvPr>
          <p:cNvSpPr txBox="1"/>
          <p:nvPr/>
        </p:nvSpPr>
        <p:spPr>
          <a:xfrm>
            <a:off x="3481100" y="4278894"/>
            <a:ext cx="2473245" cy="830997"/>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Recycling &amp; Product Disposal</a:t>
            </a:r>
          </a:p>
        </p:txBody>
      </p:sp>
      <p:pic>
        <p:nvPicPr>
          <p:cNvPr id="14" name="Graphic 13" descr="Truck">
            <a:extLst>
              <a:ext uri="{FF2B5EF4-FFF2-40B4-BE49-F238E27FC236}">
                <a16:creationId xmlns:a16="http://schemas.microsoft.com/office/drawing/2014/main" id="{91760ED1-01C8-4883-9EE0-074BE1F878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0701" y="1872324"/>
            <a:ext cx="2473245" cy="2473245"/>
          </a:xfrm>
          <a:prstGeom prst="rect">
            <a:avLst/>
          </a:prstGeom>
        </p:spPr>
      </p:pic>
      <p:sp>
        <p:nvSpPr>
          <p:cNvPr id="21" name="TextBox 20">
            <a:extLst>
              <a:ext uri="{FF2B5EF4-FFF2-40B4-BE49-F238E27FC236}">
                <a16:creationId xmlns:a16="http://schemas.microsoft.com/office/drawing/2014/main" id="{B9AC1DA9-73EE-4AFC-8F01-55AC9F31610A}"/>
              </a:ext>
            </a:extLst>
          </p:cNvPr>
          <p:cNvSpPr txBox="1"/>
          <p:nvPr/>
        </p:nvSpPr>
        <p:spPr>
          <a:xfrm>
            <a:off x="6390701" y="4278894"/>
            <a:ext cx="2473245" cy="461665"/>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Material Sourcing</a:t>
            </a:r>
          </a:p>
        </p:txBody>
      </p:sp>
      <p:pic>
        <p:nvPicPr>
          <p:cNvPr id="18" name="Graphic 17" descr="Earth Globe Americas">
            <a:extLst>
              <a:ext uri="{FF2B5EF4-FFF2-40B4-BE49-F238E27FC236}">
                <a16:creationId xmlns:a16="http://schemas.microsoft.com/office/drawing/2014/main" id="{42618DEE-BD91-4C7F-9FCA-7D2781B196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00302" y="1872324"/>
            <a:ext cx="2473245" cy="2473245"/>
          </a:xfrm>
          <a:prstGeom prst="rect">
            <a:avLst/>
          </a:prstGeom>
        </p:spPr>
      </p:pic>
      <p:sp>
        <p:nvSpPr>
          <p:cNvPr id="22" name="TextBox 21">
            <a:extLst>
              <a:ext uri="{FF2B5EF4-FFF2-40B4-BE49-F238E27FC236}">
                <a16:creationId xmlns:a16="http://schemas.microsoft.com/office/drawing/2014/main" id="{45F483B3-C80F-4D88-85BC-B7A7769E9AAB}"/>
              </a:ext>
            </a:extLst>
          </p:cNvPr>
          <p:cNvSpPr txBox="1"/>
          <p:nvPr/>
        </p:nvSpPr>
        <p:spPr>
          <a:xfrm>
            <a:off x="9300301" y="4278894"/>
            <a:ext cx="2473245" cy="830997"/>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Corporate Social Responsibility</a:t>
            </a:r>
          </a:p>
        </p:txBody>
      </p:sp>
      <p:sp>
        <p:nvSpPr>
          <p:cNvPr id="2" name="Title 1">
            <a:extLst>
              <a:ext uri="{FF2B5EF4-FFF2-40B4-BE49-F238E27FC236}">
                <a16:creationId xmlns:a16="http://schemas.microsoft.com/office/drawing/2014/main" id="{4D8733A5-661E-448D-8CDF-0064391E0535}"/>
              </a:ext>
            </a:extLst>
          </p:cNvPr>
          <p:cNvSpPr>
            <a:spLocks noGrp="1"/>
          </p:cNvSpPr>
          <p:nvPr>
            <p:ph type="title"/>
          </p:nvPr>
        </p:nvSpPr>
        <p:spPr/>
        <p:txBody>
          <a:bodyPr/>
          <a:lstStyle/>
          <a:p>
            <a:r>
              <a:rPr lang="en-US" dirty="0">
                <a:solidFill>
                  <a:srgbClr val="6FBE43"/>
                </a:solidFill>
              </a:rPr>
              <a:t>Sustainability Issues</a:t>
            </a:r>
            <a:endParaRPr lang="en-US" dirty="0"/>
          </a:p>
        </p:txBody>
      </p:sp>
    </p:spTree>
    <p:extLst>
      <p:ext uri="{BB962C8B-B14F-4D97-AF65-F5344CB8AC3E}">
        <p14:creationId xmlns:p14="http://schemas.microsoft.com/office/powerpoint/2010/main" val="219634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Factory">
            <a:extLst>
              <a:ext uri="{FF2B5EF4-FFF2-40B4-BE49-F238E27FC236}">
                <a16:creationId xmlns:a16="http://schemas.microsoft.com/office/drawing/2014/main" id="{AE4C3806-986E-43DE-97E0-BAB027331B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5841" y="1428875"/>
            <a:ext cx="844564" cy="844564"/>
          </a:xfrm>
          <a:prstGeom prst="rect">
            <a:avLst/>
          </a:prstGeom>
        </p:spPr>
      </p:pic>
      <p:sp>
        <p:nvSpPr>
          <p:cNvPr id="19" name="TextBox 18">
            <a:extLst>
              <a:ext uri="{FF2B5EF4-FFF2-40B4-BE49-F238E27FC236}">
                <a16:creationId xmlns:a16="http://schemas.microsoft.com/office/drawing/2014/main" id="{AD5B77AA-408D-4ED8-A660-B8AC773ED1AB}"/>
              </a:ext>
            </a:extLst>
          </p:cNvPr>
          <p:cNvSpPr txBox="1"/>
          <p:nvPr/>
        </p:nvSpPr>
        <p:spPr>
          <a:xfrm>
            <a:off x="571499" y="2377666"/>
            <a:ext cx="2473245" cy="830997"/>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Manufacturing Methods</a:t>
            </a:r>
          </a:p>
        </p:txBody>
      </p:sp>
      <p:pic>
        <p:nvPicPr>
          <p:cNvPr id="16" name="Graphic 15" descr="Recycle">
            <a:extLst>
              <a:ext uri="{FF2B5EF4-FFF2-40B4-BE49-F238E27FC236}">
                <a16:creationId xmlns:a16="http://schemas.microsoft.com/office/drawing/2014/main" id="{7E68FE76-5EBE-48BE-A31C-BC9B29E54E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5441" y="1428875"/>
            <a:ext cx="844564" cy="844564"/>
          </a:xfrm>
          <a:prstGeom prst="rect">
            <a:avLst/>
          </a:prstGeom>
        </p:spPr>
      </p:pic>
      <p:sp>
        <p:nvSpPr>
          <p:cNvPr id="20" name="TextBox 19">
            <a:extLst>
              <a:ext uri="{FF2B5EF4-FFF2-40B4-BE49-F238E27FC236}">
                <a16:creationId xmlns:a16="http://schemas.microsoft.com/office/drawing/2014/main" id="{AD4868F2-B8FD-418D-9548-7BB6A94ECCFF}"/>
              </a:ext>
            </a:extLst>
          </p:cNvPr>
          <p:cNvSpPr txBox="1"/>
          <p:nvPr/>
        </p:nvSpPr>
        <p:spPr>
          <a:xfrm>
            <a:off x="3481100" y="2377666"/>
            <a:ext cx="2473245" cy="830997"/>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Recycling &amp; Product Disposal</a:t>
            </a:r>
          </a:p>
        </p:txBody>
      </p:sp>
      <p:pic>
        <p:nvPicPr>
          <p:cNvPr id="14" name="Graphic 13" descr="Truck">
            <a:extLst>
              <a:ext uri="{FF2B5EF4-FFF2-40B4-BE49-F238E27FC236}">
                <a16:creationId xmlns:a16="http://schemas.microsoft.com/office/drawing/2014/main" id="{91760ED1-01C8-4883-9EE0-074BE1F878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05042" y="1428875"/>
            <a:ext cx="844564" cy="844564"/>
          </a:xfrm>
          <a:prstGeom prst="rect">
            <a:avLst/>
          </a:prstGeom>
        </p:spPr>
      </p:pic>
      <p:sp>
        <p:nvSpPr>
          <p:cNvPr id="21" name="TextBox 20">
            <a:extLst>
              <a:ext uri="{FF2B5EF4-FFF2-40B4-BE49-F238E27FC236}">
                <a16:creationId xmlns:a16="http://schemas.microsoft.com/office/drawing/2014/main" id="{B9AC1DA9-73EE-4AFC-8F01-55AC9F31610A}"/>
              </a:ext>
            </a:extLst>
          </p:cNvPr>
          <p:cNvSpPr txBox="1"/>
          <p:nvPr/>
        </p:nvSpPr>
        <p:spPr>
          <a:xfrm>
            <a:off x="6390701" y="2377666"/>
            <a:ext cx="2473245" cy="461665"/>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Material Sourcing</a:t>
            </a:r>
          </a:p>
        </p:txBody>
      </p:sp>
      <p:pic>
        <p:nvPicPr>
          <p:cNvPr id="18" name="Graphic 17" descr="Earth Globe Americas">
            <a:extLst>
              <a:ext uri="{FF2B5EF4-FFF2-40B4-BE49-F238E27FC236}">
                <a16:creationId xmlns:a16="http://schemas.microsoft.com/office/drawing/2014/main" id="{42618DEE-BD91-4C7F-9FCA-7D2781B196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4643" y="1428875"/>
            <a:ext cx="844564" cy="844564"/>
          </a:xfrm>
          <a:prstGeom prst="rect">
            <a:avLst/>
          </a:prstGeom>
        </p:spPr>
      </p:pic>
      <p:sp>
        <p:nvSpPr>
          <p:cNvPr id="22" name="TextBox 21">
            <a:extLst>
              <a:ext uri="{FF2B5EF4-FFF2-40B4-BE49-F238E27FC236}">
                <a16:creationId xmlns:a16="http://schemas.microsoft.com/office/drawing/2014/main" id="{45F483B3-C80F-4D88-85BC-B7A7769E9AAB}"/>
              </a:ext>
            </a:extLst>
          </p:cNvPr>
          <p:cNvSpPr txBox="1"/>
          <p:nvPr/>
        </p:nvSpPr>
        <p:spPr>
          <a:xfrm>
            <a:off x="9300301" y="2377666"/>
            <a:ext cx="2473245" cy="830997"/>
          </a:xfrm>
          <a:prstGeom prst="rect">
            <a:avLst/>
          </a:prstGeom>
          <a:noFill/>
        </p:spPr>
        <p:txBody>
          <a:bodyPr wrap="square" rtlCol="0">
            <a:spAutoFit/>
          </a:bodyPr>
          <a:lstStyle/>
          <a:p>
            <a:pPr algn="ctr"/>
            <a:r>
              <a:rPr lang="en-US" sz="2400" dirty="0">
                <a:solidFill>
                  <a:srgbClr val="6FBE43"/>
                </a:solidFill>
                <a:latin typeface="Segoe UI Light" panose="020B0502040204020203" pitchFamily="34" charset="0"/>
                <a:cs typeface="Segoe UI Light" panose="020B0502040204020203" pitchFamily="34" charset="0"/>
              </a:rPr>
              <a:t>Corporate Social Responsibility</a:t>
            </a:r>
          </a:p>
        </p:txBody>
      </p:sp>
      <p:sp>
        <p:nvSpPr>
          <p:cNvPr id="2" name="Title 1">
            <a:extLst>
              <a:ext uri="{FF2B5EF4-FFF2-40B4-BE49-F238E27FC236}">
                <a16:creationId xmlns:a16="http://schemas.microsoft.com/office/drawing/2014/main" id="{4D8733A5-661E-448D-8CDF-0064391E0535}"/>
              </a:ext>
            </a:extLst>
          </p:cNvPr>
          <p:cNvSpPr>
            <a:spLocks noGrp="1"/>
          </p:cNvSpPr>
          <p:nvPr>
            <p:ph type="title"/>
          </p:nvPr>
        </p:nvSpPr>
        <p:spPr/>
        <p:txBody>
          <a:bodyPr/>
          <a:lstStyle/>
          <a:p>
            <a:r>
              <a:rPr lang="en-US" dirty="0">
                <a:solidFill>
                  <a:srgbClr val="6FBE43"/>
                </a:solidFill>
              </a:rPr>
              <a:t>Sustainability Issues</a:t>
            </a:r>
            <a:endParaRPr lang="en-US" dirty="0"/>
          </a:p>
        </p:txBody>
      </p:sp>
      <p:sp>
        <p:nvSpPr>
          <p:cNvPr id="3" name="TextBox 2">
            <a:extLst>
              <a:ext uri="{FF2B5EF4-FFF2-40B4-BE49-F238E27FC236}">
                <a16:creationId xmlns:a16="http://schemas.microsoft.com/office/drawing/2014/main" id="{20AB1AB0-9B66-4A32-80AF-E31FC4CD499E}"/>
              </a:ext>
            </a:extLst>
          </p:cNvPr>
          <p:cNvSpPr txBox="1"/>
          <p:nvPr/>
        </p:nvSpPr>
        <p:spPr>
          <a:xfrm>
            <a:off x="838200" y="3576118"/>
            <a:ext cx="2139397"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Working conditions in countries with weak labor laws</a:t>
            </a:r>
          </a:p>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Supply chain disruption</a:t>
            </a:r>
          </a:p>
        </p:txBody>
      </p:sp>
      <p:sp>
        <p:nvSpPr>
          <p:cNvPr id="12" name="TextBox 11">
            <a:extLst>
              <a:ext uri="{FF2B5EF4-FFF2-40B4-BE49-F238E27FC236}">
                <a16:creationId xmlns:a16="http://schemas.microsoft.com/office/drawing/2014/main" id="{13E5A290-5C6B-42CF-8683-1C56E6F81732}"/>
              </a:ext>
            </a:extLst>
          </p:cNvPr>
          <p:cNvSpPr txBox="1"/>
          <p:nvPr/>
        </p:nvSpPr>
        <p:spPr>
          <a:xfrm>
            <a:off x="3648023" y="3576118"/>
            <a:ext cx="213939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Consumer repair</a:t>
            </a:r>
          </a:p>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In-house repairs</a:t>
            </a:r>
          </a:p>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Battery disposal</a:t>
            </a:r>
          </a:p>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Robot disposal</a:t>
            </a:r>
          </a:p>
        </p:txBody>
      </p:sp>
      <p:sp>
        <p:nvSpPr>
          <p:cNvPr id="13" name="TextBox 12">
            <a:extLst>
              <a:ext uri="{FF2B5EF4-FFF2-40B4-BE49-F238E27FC236}">
                <a16:creationId xmlns:a16="http://schemas.microsoft.com/office/drawing/2014/main" id="{58D8889E-5CD3-4CD2-89B1-5246A5529A46}"/>
              </a:ext>
            </a:extLst>
          </p:cNvPr>
          <p:cNvSpPr txBox="1"/>
          <p:nvPr/>
        </p:nvSpPr>
        <p:spPr>
          <a:xfrm>
            <a:off x="6557624" y="3576118"/>
            <a:ext cx="2139397"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Mineral mines in conflict regions</a:t>
            </a:r>
          </a:p>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Company perception</a:t>
            </a:r>
          </a:p>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Commodity cost fluctuations</a:t>
            </a:r>
          </a:p>
        </p:txBody>
      </p:sp>
      <p:sp>
        <p:nvSpPr>
          <p:cNvPr id="17" name="TextBox 16">
            <a:extLst>
              <a:ext uri="{FF2B5EF4-FFF2-40B4-BE49-F238E27FC236}">
                <a16:creationId xmlns:a16="http://schemas.microsoft.com/office/drawing/2014/main" id="{33F7B333-E155-412F-88CE-D7D01DA3F305}"/>
              </a:ext>
            </a:extLst>
          </p:cNvPr>
          <p:cNvSpPr txBox="1"/>
          <p:nvPr/>
        </p:nvSpPr>
        <p:spPr>
          <a:xfrm>
            <a:off x="9467225" y="3576118"/>
            <a:ext cx="213939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Competitive messaging</a:t>
            </a:r>
          </a:p>
          <a:p>
            <a:pPr marL="285750" indent="-285750">
              <a:buFont typeface="Arial" panose="020B0604020202020204" pitchFamily="34" charset="0"/>
              <a:buChar char="•"/>
            </a:pPr>
            <a:r>
              <a:rPr lang="en-US" dirty="0">
                <a:solidFill>
                  <a:schemeClr val="tx1">
                    <a:lumMod val="65000"/>
                    <a:lumOff val="35000"/>
                  </a:schemeClr>
                </a:solidFill>
                <a:latin typeface="Segoe UI Light" panose="020B0502040204020203" pitchFamily="34" charset="0"/>
                <a:cs typeface="Segoe UI Light" panose="020B0502040204020203" pitchFamily="34" charset="0"/>
              </a:rPr>
              <a:t>Regulatory disclosures</a:t>
            </a:r>
          </a:p>
        </p:txBody>
      </p:sp>
    </p:spTree>
    <p:extLst>
      <p:ext uri="{BB962C8B-B14F-4D97-AF65-F5344CB8AC3E}">
        <p14:creationId xmlns:p14="http://schemas.microsoft.com/office/powerpoint/2010/main" val="36445718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500"/>
                                        <p:tgtEl>
                                          <p:spTgt spid="12">
                                            <p:txEl>
                                              <p:pRg st="1" end="1"/>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fade">
                                      <p:cBhvr>
                                        <p:cTn id="29" dur="500"/>
                                        <p:tgtEl>
                                          <p:spTgt spid="1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500"/>
                                        <p:tgtEl>
                                          <p:spTgt spid="13">
                                            <p:txEl>
                                              <p:pRg st="0" end="0"/>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fade">
                                      <p:cBhvr>
                                        <p:cTn id="38" dur="500"/>
                                        <p:tgtEl>
                                          <p:spTgt spid="13">
                                            <p:txEl>
                                              <p:pRg st="1" end="1"/>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500"/>
                                        <p:tgtEl>
                                          <p:spTgt spid="17">
                                            <p:txEl>
                                              <p:pRg st="0" end="0"/>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Effect transition="in" filter="fade">
                                      <p:cBhvr>
                                        <p:cTn id="51"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build="p"/>
      <p:bldP spid="13" grpId="0" uiExpand="1" build="p"/>
      <p:bldP spid="1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E120-E011-47F3-80A6-EC0172B86D2A}"/>
              </a:ext>
            </a:extLst>
          </p:cNvPr>
          <p:cNvSpPr>
            <a:spLocks noGrp="1"/>
          </p:cNvSpPr>
          <p:nvPr>
            <p:ph type="title"/>
          </p:nvPr>
        </p:nvSpPr>
        <p:spPr/>
        <p:txBody>
          <a:bodyPr>
            <a:normAutofit/>
          </a:bodyPr>
          <a:lstStyle/>
          <a:p>
            <a:r>
              <a:rPr lang="en-US" dirty="0">
                <a:solidFill>
                  <a:srgbClr val="6FBE43"/>
                </a:solidFill>
              </a:rPr>
              <a:t>Proposal</a:t>
            </a:r>
          </a:p>
        </p:txBody>
      </p:sp>
      <p:pic>
        <p:nvPicPr>
          <p:cNvPr id="3" name="Picture 2">
            <a:extLst>
              <a:ext uri="{FF2B5EF4-FFF2-40B4-BE49-F238E27FC236}">
                <a16:creationId xmlns:a16="http://schemas.microsoft.com/office/drawing/2014/main" id="{051F51CE-71BC-49D7-AB74-4784CEE8BB66}"/>
              </a:ext>
            </a:extLst>
          </p:cNvPr>
          <p:cNvPicPr>
            <a:picLocks noChangeAspect="1"/>
          </p:cNvPicPr>
          <p:nvPr/>
        </p:nvPicPr>
        <p:blipFill>
          <a:blip r:embed="rId3"/>
          <a:stretch>
            <a:fillRect/>
          </a:stretch>
        </p:blipFill>
        <p:spPr>
          <a:xfrm>
            <a:off x="838200" y="1786127"/>
            <a:ext cx="2792186" cy="3730405"/>
          </a:xfrm>
          <a:prstGeom prst="rect">
            <a:avLst/>
          </a:prstGeom>
        </p:spPr>
      </p:pic>
      <p:sp>
        <p:nvSpPr>
          <p:cNvPr id="4" name="TextBox 3">
            <a:extLst>
              <a:ext uri="{FF2B5EF4-FFF2-40B4-BE49-F238E27FC236}">
                <a16:creationId xmlns:a16="http://schemas.microsoft.com/office/drawing/2014/main" id="{A9F9E095-62B8-43FB-BEAF-728DEA8953A1}"/>
              </a:ext>
            </a:extLst>
          </p:cNvPr>
          <p:cNvSpPr txBox="1"/>
          <p:nvPr/>
        </p:nvSpPr>
        <p:spPr>
          <a:xfrm>
            <a:off x="4040839" y="1918465"/>
            <a:ext cx="7259172"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Purchase outright: $699</a:t>
            </a:r>
          </a:p>
        </p:txBody>
      </p:sp>
      <p:sp>
        <p:nvSpPr>
          <p:cNvPr id="5" name="TextBox 4">
            <a:extLst>
              <a:ext uri="{FF2B5EF4-FFF2-40B4-BE49-F238E27FC236}">
                <a16:creationId xmlns:a16="http://schemas.microsoft.com/office/drawing/2014/main" id="{3C24534F-240C-4FFC-B11A-2BB1478F8B0B}"/>
              </a:ext>
            </a:extLst>
          </p:cNvPr>
          <p:cNvSpPr txBox="1"/>
          <p:nvPr/>
        </p:nvSpPr>
        <p:spPr>
          <a:xfrm>
            <a:off x="4040839" y="2442900"/>
            <a:ext cx="7259172"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AppleCare+: $129</a:t>
            </a:r>
          </a:p>
        </p:txBody>
      </p:sp>
      <p:sp>
        <p:nvSpPr>
          <p:cNvPr id="6" name="TextBox 5">
            <a:extLst>
              <a:ext uri="{FF2B5EF4-FFF2-40B4-BE49-F238E27FC236}">
                <a16:creationId xmlns:a16="http://schemas.microsoft.com/office/drawing/2014/main" id="{023B08AE-9134-43FB-91E2-36C0D2D8124A}"/>
              </a:ext>
            </a:extLst>
          </p:cNvPr>
          <p:cNvSpPr txBox="1"/>
          <p:nvPr/>
        </p:nvSpPr>
        <p:spPr>
          <a:xfrm>
            <a:off x="4040839" y="2967335"/>
            <a:ext cx="7913596"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Annual Upgrade Program: $34.5/mo. = $899 for two years</a:t>
            </a:r>
          </a:p>
        </p:txBody>
      </p:sp>
      <p:sp>
        <p:nvSpPr>
          <p:cNvPr id="8" name="TextBox 7">
            <a:extLst>
              <a:ext uri="{FF2B5EF4-FFF2-40B4-BE49-F238E27FC236}">
                <a16:creationId xmlns:a16="http://schemas.microsoft.com/office/drawing/2014/main" id="{321A3C63-1B74-4513-8504-F106288C597C}"/>
              </a:ext>
            </a:extLst>
          </p:cNvPr>
          <p:cNvSpPr txBox="1"/>
          <p:nvPr/>
        </p:nvSpPr>
        <p:spPr>
          <a:xfrm>
            <a:off x="4040839" y="3491770"/>
            <a:ext cx="7259172"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Refurbished one year old phone: $499</a:t>
            </a:r>
          </a:p>
        </p:txBody>
      </p:sp>
    </p:spTree>
    <p:extLst>
      <p:ext uri="{BB962C8B-B14F-4D97-AF65-F5344CB8AC3E}">
        <p14:creationId xmlns:p14="http://schemas.microsoft.com/office/powerpoint/2010/main" val="1859995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id="{363478B8-B088-4224-8B04-46A93CB57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240"/>
            <a:ext cx="4303059" cy="4303059"/>
          </a:xfrm>
          <a:prstGeom prst="rect">
            <a:avLst/>
          </a:prstGeom>
        </p:spPr>
      </p:pic>
      <p:sp>
        <p:nvSpPr>
          <p:cNvPr id="2" name="Title 1">
            <a:extLst>
              <a:ext uri="{FF2B5EF4-FFF2-40B4-BE49-F238E27FC236}">
                <a16:creationId xmlns:a16="http://schemas.microsoft.com/office/drawing/2014/main" id="{1E9EE120-E011-47F3-80A6-EC0172B86D2A}"/>
              </a:ext>
            </a:extLst>
          </p:cNvPr>
          <p:cNvSpPr>
            <a:spLocks noGrp="1"/>
          </p:cNvSpPr>
          <p:nvPr>
            <p:ph type="title"/>
          </p:nvPr>
        </p:nvSpPr>
        <p:spPr/>
        <p:txBody>
          <a:bodyPr>
            <a:normAutofit/>
          </a:bodyPr>
          <a:lstStyle/>
          <a:p>
            <a:r>
              <a:rPr lang="en-US" dirty="0">
                <a:solidFill>
                  <a:srgbClr val="6FBE43"/>
                </a:solidFill>
              </a:rPr>
              <a:t>Proposal</a:t>
            </a:r>
          </a:p>
        </p:txBody>
      </p:sp>
      <p:sp>
        <p:nvSpPr>
          <p:cNvPr id="4" name="TextBox 3">
            <a:extLst>
              <a:ext uri="{FF2B5EF4-FFF2-40B4-BE49-F238E27FC236}">
                <a16:creationId xmlns:a16="http://schemas.microsoft.com/office/drawing/2014/main" id="{A9F9E095-62B8-43FB-BEAF-728DEA8953A1}"/>
              </a:ext>
            </a:extLst>
          </p:cNvPr>
          <p:cNvSpPr txBox="1"/>
          <p:nvPr/>
        </p:nvSpPr>
        <p:spPr>
          <a:xfrm>
            <a:off x="4040839" y="1918465"/>
            <a:ext cx="7259172"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Purchase outright: $899</a:t>
            </a:r>
          </a:p>
        </p:txBody>
      </p:sp>
      <p:sp>
        <p:nvSpPr>
          <p:cNvPr id="5" name="TextBox 4">
            <a:extLst>
              <a:ext uri="{FF2B5EF4-FFF2-40B4-BE49-F238E27FC236}">
                <a16:creationId xmlns:a16="http://schemas.microsoft.com/office/drawing/2014/main" id="{3C24534F-240C-4FFC-B11A-2BB1478F8B0B}"/>
              </a:ext>
            </a:extLst>
          </p:cNvPr>
          <p:cNvSpPr txBox="1"/>
          <p:nvPr/>
        </p:nvSpPr>
        <p:spPr>
          <a:xfrm>
            <a:off x="4040839" y="2442900"/>
            <a:ext cx="7259172"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SquareTrade 3 Year Warranty purchased separately: $30</a:t>
            </a:r>
          </a:p>
        </p:txBody>
      </p:sp>
      <p:sp>
        <p:nvSpPr>
          <p:cNvPr id="6" name="TextBox 5">
            <a:extLst>
              <a:ext uri="{FF2B5EF4-FFF2-40B4-BE49-F238E27FC236}">
                <a16:creationId xmlns:a16="http://schemas.microsoft.com/office/drawing/2014/main" id="{023B08AE-9134-43FB-91E2-36C0D2D8124A}"/>
              </a:ext>
            </a:extLst>
          </p:cNvPr>
          <p:cNvSpPr txBox="1"/>
          <p:nvPr/>
        </p:nvSpPr>
        <p:spPr>
          <a:xfrm>
            <a:off x="4040839" y="2967335"/>
            <a:ext cx="7779126"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Upgrade Program: $30/mo. = $1,080 for three years</a:t>
            </a:r>
          </a:p>
        </p:txBody>
      </p:sp>
      <p:sp>
        <p:nvSpPr>
          <p:cNvPr id="8" name="TextBox 7">
            <a:extLst>
              <a:ext uri="{FF2B5EF4-FFF2-40B4-BE49-F238E27FC236}">
                <a16:creationId xmlns:a16="http://schemas.microsoft.com/office/drawing/2014/main" id="{321A3C63-1B74-4513-8504-F106288C597C}"/>
              </a:ext>
            </a:extLst>
          </p:cNvPr>
          <p:cNvSpPr txBox="1"/>
          <p:nvPr/>
        </p:nvSpPr>
        <p:spPr>
          <a:xfrm>
            <a:off x="4040839" y="3491770"/>
            <a:ext cx="7259172" cy="461665"/>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Refurbished three year old device: $499</a:t>
            </a:r>
          </a:p>
        </p:txBody>
      </p:sp>
    </p:spTree>
    <p:extLst>
      <p:ext uri="{BB962C8B-B14F-4D97-AF65-F5344CB8AC3E}">
        <p14:creationId xmlns:p14="http://schemas.microsoft.com/office/powerpoint/2010/main" val="22920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2632</TotalTime>
  <Words>1611</Words>
  <Application>Microsoft Office PowerPoint</Application>
  <PresentationFormat>Widescreen</PresentationFormat>
  <Paragraphs>131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Segoe UI Light</vt:lpstr>
      <vt:lpstr>Office Theme</vt:lpstr>
      <vt:lpstr>Board of Directors Meeting</vt:lpstr>
      <vt:lpstr>Agenda</vt:lpstr>
      <vt:lpstr>Company Briefing</vt:lpstr>
      <vt:lpstr>Company Briefing</vt:lpstr>
      <vt:lpstr>Financial Update</vt:lpstr>
      <vt:lpstr>Sustainability Issues</vt:lpstr>
      <vt:lpstr>Sustainability Issues</vt:lpstr>
      <vt:lpstr>Proposal</vt:lpstr>
      <vt:lpstr>Proposal</vt:lpstr>
      <vt:lpstr>Proposal</vt:lpstr>
      <vt:lpstr>Proposal</vt:lpstr>
      <vt:lpstr>Proposal</vt:lpstr>
      <vt:lpstr>Proposal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iRobot</dc:title>
  <dc:creator>Eugene Kow</dc:creator>
  <cp:lastModifiedBy>Eugene Kow</cp:lastModifiedBy>
  <cp:revision>3</cp:revision>
  <dcterms:created xsi:type="dcterms:W3CDTF">2018-01-18T03:51:14Z</dcterms:created>
  <dcterms:modified xsi:type="dcterms:W3CDTF">2022-03-01T19:13:01Z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ekow@microsoft.com</vt:lpwstr>
  </property>
  <property fmtid="{D5CDD505-2E9C-101B-9397-08002B2CF9AE}" pid="5" name="MSIP_Label_f42aa342-8706-4288-bd11-ebb85995028c_SetDate">
    <vt:lpwstr>2018-01-18T04:12:34.2890990Z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